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307" r:id="rId2"/>
    <p:sldId id="329" r:id="rId3"/>
    <p:sldId id="333" r:id="rId4"/>
    <p:sldId id="334" r:id="rId5"/>
    <p:sldId id="364" r:id="rId6"/>
    <p:sldId id="362" r:id="rId7"/>
    <p:sldId id="369" r:id="rId8"/>
    <p:sldId id="288" r:id="rId9"/>
    <p:sldId id="365" r:id="rId10"/>
    <p:sldId id="367" r:id="rId11"/>
    <p:sldId id="302" r:id="rId12"/>
    <p:sldId id="303" r:id="rId13"/>
    <p:sldId id="304" r:id="rId14"/>
    <p:sldId id="366" r:id="rId15"/>
    <p:sldId id="301" r:id="rId16"/>
    <p:sldId id="290" r:id="rId17"/>
    <p:sldId id="289" r:id="rId18"/>
    <p:sldId id="319" r:id="rId19"/>
    <p:sldId id="257" r:id="rId20"/>
    <p:sldId id="368" r:id="rId21"/>
    <p:sldId id="354" r:id="rId22"/>
    <p:sldId id="360" r:id="rId23"/>
    <p:sldId id="358" r:id="rId24"/>
    <p:sldId id="361" r:id="rId25"/>
    <p:sldId id="356" r:id="rId26"/>
    <p:sldId id="357" r:id="rId27"/>
    <p:sldId id="336" r:id="rId2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 autoAdjust="0"/>
    <p:restoredTop sz="94075" autoAdjust="0"/>
  </p:normalViewPr>
  <p:slideViewPr>
    <p:cSldViewPr>
      <p:cViewPr varScale="1">
        <p:scale>
          <a:sx n="112" d="100"/>
          <a:sy n="112" d="100"/>
        </p:scale>
        <p:origin x="159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557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5.emf"/><Relationship Id="rId1" Type="http://schemas.openxmlformats.org/officeDocument/2006/relationships/image" Target="../media/image76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6" Type="http://schemas.openxmlformats.org/officeDocument/2006/relationships/image" Target="../media/image25.emf"/><Relationship Id="rId11" Type="http://schemas.openxmlformats.org/officeDocument/2006/relationships/image" Target="../media/image30.emf"/><Relationship Id="rId5" Type="http://schemas.openxmlformats.org/officeDocument/2006/relationships/image" Target="../media/image24.emf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25.emf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23.emf"/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2.emf"/><Relationship Id="rId7" Type="http://schemas.openxmlformats.org/officeDocument/2006/relationships/image" Target="../media/image47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6" Type="http://schemas.openxmlformats.org/officeDocument/2006/relationships/image" Target="../media/image46.emf"/><Relationship Id="rId11" Type="http://schemas.openxmlformats.org/officeDocument/2006/relationships/image" Target="../media/image51.emf"/><Relationship Id="rId5" Type="http://schemas.openxmlformats.org/officeDocument/2006/relationships/image" Target="../media/image45.emf"/><Relationship Id="rId10" Type="http://schemas.openxmlformats.org/officeDocument/2006/relationships/image" Target="../media/image50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60.emf"/><Relationship Id="rId3" Type="http://schemas.openxmlformats.org/officeDocument/2006/relationships/image" Target="../media/image54.emf"/><Relationship Id="rId7" Type="http://schemas.openxmlformats.org/officeDocument/2006/relationships/image" Target="../media/image56.emf"/><Relationship Id="rId12" Type="http://schemas.openxmlformats.org/officeDocument/2006/relationships/image" Target="../media/image59.emf"/><Relationship Id="rId2" Type="http://schemas.openxmlformats.org/officeDocument/2006/relationships/image" Target="../media/image53.emf"/><Relationship Id="rId16" Type="http://schemas.openxmlformats.org/officeDocument/2006/relationships/image" Target="../media/image63.emf"/><Relationship Id="rId1" Type="http://schemas.openxmlformats.org/officeDocument/2006/relationships/image" Target="../media/image52.emf"/><Relationship Id="rId6" Type="http://schemas.openxmlformats.org/officeDocument/2006/relationships/image" Target="../media/image41.emf"/><Relationship Id="rId11" Type="http://schemas.openxmlformats.org/officeDocument/2006/relationships/image" Target="../media/image58.emf"/><Relationship Id="rId5" Type="http://schemas.openxmlformats.org/officeDocument/2006/relationships/image" Target="../media/image40.emf"/><Relationship Id="rId15" Type="http://schemas.openxmlformats.org/officeDocument/2006/relationships/image" Target="../media/image62.emf"/><Relationship Id="rId10" Type="http://schemas.openxmlformats.org/officeDocument/2006/relationships/image" Target="../media/image57.emf"/><Relationship Id="rId4" Type="http://schemas.openxmlformats.org/officeDocument/2006/relationships/image" Target="../media/image55.emf"/><Relationship Id="rId9" Type="http://schemas.openxmlformats.org/officeDocument/2006/relationships/image" Target="../media/image45.emf"/><Relationship Id="rId14" Type="http://schemas.openxmlformats.org/officeDocument/2006/relationships/image" Target="../media/image61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Relationship Id="rId9" Type="http://schemas.openxmlformats.org/officeDocument/2006/relationships/image" Target="../media/image7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5032AE4-E647-F74E-954A-68CC318970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28F3296-B4D7-E043-81E6-3971E85D14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A78DE17-AB80-2F44-8D77-F0C7C143C6FE}" type="datetimeFigureOut">
              <a:rPr lang="zh-CN" altLang="en-US"/>
              <a:pPr>
                <a:defRPr/>
              </a:pPr>
              <a:t>2020/3/27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8E93AAD-0A27-5644-9305-90A57475A8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AFEC7B21-306A-E944-B3B9-B7E6E49FFF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BF32FC-141D-FD40-ABC3-533B7BCB076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90D588-4870-E44B-A8AE-CA72072F19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DDB3968-E7FB-2F4C-B4F6-E605D00B66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>
            <a:extLst>
              <a:ext uri="{FF2B5EF4-FFF2-40B4-BE49-F238E27FC236}">
                <a16:creationId xmlns:a16="http://schemas.microsoft.com/office/drawing/2014/main" id="{6E46E05C-4987-CE49-9028-F8D12A51E0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>
            <a:extLst>
              <a:ext uri="{FF2B5EF4-FFF2-40B4-BE49-F238E27FC236}">
                <a16:creationId xmlns:a16="http://schemas.microsoft.com/office/drawing/2014/main" id="{880A001D-0FA8-C04C-81F4-975651D442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>
            <a:extLst>
              <a:ext uri="{FF2B5EF4-FFF2-40B4-BE49-F238E27FC236}">
                <a16:creationId xmlns:a16="http://schemas.microsoft.com/office/drawing/2014/main" id="{3EA7E65A-DDE5-AF41-A6A4-83A9B2EB7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50B10D7-7159-1740-95C0-C23BFC9D3C93}" type="slidenum">
              <a:rPr lang="zh-CN" altLang="en-US" sz="1200" smtClean="0"/>
              <a:pPr/>
              <a:t>15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>
            <a:extLst>
              <a:ext uri="{FF2B5EF4-FFF2-40B4-BE49-F238E27FC236}">
                <a16:creationId xmlns:a16="http://schemas.microsoft.com/office/drawing/2014/main" id="{5C73DF5D-D299-E949-8F36-2245613C90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>
            <a:extLst>
              <a:ext uri="{FF2B5EF4-FFF2-40B4-BE49-F238E27FC236}">
                <a16:creationId xmlns:a16="http://schemas.microsoft.com/office/drawing/2014/main" id="{F62DEA8C-1CCE-B74E-9D88-741921EF0D2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4580" name="灯片编号占位符 3">
            <a:extLst>
              <a:ext uri="{FF2B5EF4-FFF2-40B4-BE49-F238E27FC236}">
                <a16:creationId xmlns:a16="http://schemas.microsoft.com/office/drawing/2014/main" id="{59739F42-3302-8047-8B31-7196658F59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27A50C2-7B69-344F-AEC7-9A22888D7C1C}" type="slidenum">
              <a:rPr lang="zh-CN" altLang="en-US" sz="1200" smtClean="0"/>
              <a:pPr/>
              <a:t>19</a:t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72BD820-AD52-42AB-9C07-229204D36F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39FBC17-70B3-4570-9F5D-B541EA89F0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CE3A038-696B-4409-BAED-41714E9CC2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 sz="2000">
                <a:latin typeface="+mj-lt"/>
              </a:defRPr>
            </a:lvl1pPr>
          </a:lstStyle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3526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内容">
            <a:extLst>
              <a:ext uri="{FF2B5EF4-FFF2-40B4-BE49-F238E27FC236}">
                <a16:creationId xmlns:a16="http://schemas.microsoft.com/office/drawing/2014/main" id="{FBA7DE91-2073-2047-8246-023EEAC2B2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 Box 8">
            <a:extLst>
              <a:ext uri="{FF2B5EF4-FFF2-40B4-BE49-F238E27FC236}">
                <a16:creationId xmlns:a16="http://schemas.microsoft.com/office/drawing/2014/main" id="{1B27B7B4-633D-2B48-A0C8-F257A79163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067175" y="6461125"/>
            <a:ext cx="1009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dirty="0">
                <a:solidFill>
                  <a:srgbClr val="FFFF00"/>
                </a:solidFill>
                <a:ea typeface="楷体_GB2312" pitchFamily="49" charset="-122"/>
              </a:rPr>
              <a:t>第二章 </a:t>
            </a:r>
          </a:p>
        </p:txBody>
      </p:sp>
    </p:spTree>
    <p:extLst>
      <p:ext uri="{BB962C8B-B14F-4D97-AF65-F5344CB8AC3E}">
        <p14:creationId xmlns:p14="http://schemas.microsoft.com/office/powerpoint/2010/main" val="87664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26.emf"/><Relationship Id="rId26" Type="http://schemas.openxmlformats.org/officeDocument/2006/relationships/image" Target="../media/image30.emf"/><Relationship Id="rId3" Type="http://schemas.openxmlformats.org/officeDocument/2006/relationships/oleObject" Target="../embeddings/oleObject15.bin"/><Relationship Id="rId21" Type="http://schemas.openxmlformats.org/officeDocument/2006/relationships/oleObject" Target="../embeddings/oleObject25.bin"/><Relationship Id="rId7" Type="http://schemas.openxmlformats.org/officeDocument/2006/relationships/oleObject" Target="../embeddings/oleObject17.bin"/><Relationship Id="rId12" Type="http://schemas.openxmlformats.org/officeDocument/2006/relationships/oleObject" Target="../embeddings/oleObject20.bin"/><Relationship Id="rId17" Type="http://schemas.openxmlformats.org/officeDocument/2006/relationships/oleObject" Target="../embeddings/oleObject23.bin"/><Relationship Id="rId25" Type="http://schemas.openxmlformats.org/officeDocument/2006/relationships/oleObject" Target="../embeddings/oleObject27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5.emf"/><Relationship Id="rId20" Type="http://schemas.openxmlformats.org/officeDocument/2006/relationships/image" Target="../media/image27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emf"/><Relationship Id="rId11" Type="http://schemas.openxmlformats.org/officeDocument/2006/relationships/oleObject" Target="../embeddings/oleObject19.bin"/><Relationship Id="rId24" Type="http://schemas.openxmlformats.org/officeDocument/2006/relationships/image" Target="../media/image29.emf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2.bin"/><Relationship Id="rId23" Type="http://schemas.openxmlformats.org/officeDocument/2006/relationships/oleObject" Target="../embeddings/oleObject26.bin"/><Relationship Id="rId10" Type="http://schemas.openxmlformats.org/officeDocument/2006/relationships/image" Target="../media/image23.emf"/><Relationship Id="rId19" Type="http://schemas.openxmlformats.org/officeDocument/2006/relationships/oleObject" Target="../embeddings/oleObject24.bin"/><Relationship Id="rId4" Type="http://schemas.openxmlformats.org/officeDocument/2006/relationships/image" Target="../media/image20.e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24.emf"/><Relationship Id="rId22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oleObject" Target="../embeddings/oleObject33.bin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3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e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5" Type="http://schemas.openxmlformats.org/officeDocument/2006/relationships/image" Target="../media/image36.gif"/><Relationship Id="rId10" Type="http://schemas.openxmlformats.org/officeDocument/2006/relationships/image" Target="../media/image33.emf"/><Relationship Id="rId4" Type="http://schemas.openxmlformats.org/officeDocument/2006/relationships/image" Target="../media/image25.e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oleObject" Target="../embeddings/oleObject35.bin"/><Relationship Id="rId18" Type="http://schemas.openxmlformats.org/officeDocument/2006/relationships/image" Target="../media/image37.emf"/><Relationship Id="rId3" Type="http://schemas.openxmlformats.org/officeDocument/2006/relationships/image" Target="../media/image46.png"/><Relationship Id="rId7" Type="http://schemas.openxmlformats.org/officeDocument/2006/relationships/image" Target="../media/image20.emf"/><Relationship Id="rId12" Type="http://schemas.openxmlformats.org/officeDocument/2006/relationships/image" Target="../media/image23.emf"/><Relationship Id="rId17" Type="http://schemas.openxmlformats.org/officeDocument/2006/relationships/oleObject" Target="../embeddings/oleObject36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7.png"/><Relationship Id="rId20" Type="http://schemas.openxmlformats.org/officeDocument/2006/relationships/image" Target="../media/image37.emf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4.bin"/><Relationship Id="rId11" Type="http://schemas.openxmlformats.org/officeDocument/2006/relationships/oleObject" Target="../embeddings/oleObject35.bin"/><Relationship Id="rId5" Type="http://schemas.openxmlformats.org/officeDocument/2006/relationships/image" Target="../media/image20.emf"/><Relationship Id="rId15" Type="http://schemas.openxmlformats.org/officeDocument/2006/relationships/image" Target="../media/image56.png"/><Relationship Id="rId10" Type="http://schemas.openxmlformats.org/officeDocument/2006/relationships/image" Target="../media/image38.png"/><Relationship Id="rId19" Type="http://schemas.openxmlformats.org/officeDocument/2006/relationships/oleObject" Target="../embeddings/oleObject36.bin"/><Relationship Id="rId4" Type="http://schemas.openxmlformats.org/officeDocument/2006/relationships/oleObject" Target="../embeddings/oleObject34.bin"/><Relationship Id="rId9" Type="http://schemas.openxmlformats.org/officeDocument/2006/relationships/image" Target="../media/image54.png"/><Relationship Id="rId1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45.emf"/><Relationship Id="rId18" Type="http://schemas.openxmlformats.org/officeDocument/2006/relationships/oleObject" Target="../embeddings/oleObject44.bin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49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41.bin"/><Relationship Id="rId17" Type="http://schemas.openxmlformats.org/officeDocument/2006/relationships/image" Target="../media/image47.emf"/><Relationship Id="rId25" Type="http://schemas.openxmlformats.org/officeDocument/2006/relationships/image" Target="../media/image51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43.bin"/><Relationship Id="rId20" Type="http://schemas.openxmlformats.org/officeDocument/2006/relationships/oleObject" Target="../embeddings/oleObject45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44.emf"/><Relationship Id="rId24" Type="http://schemas.openxmlformats.org/officeDocument/2006/relationships/oleObject" Target="../embeddings/oleObject47.bin"/><Relationship Id="rId5" Type="http://schemas.openxmlformats.org/officeDocument/2006/relationships/image" Target="../media/image40.emf"/><Relationship Id="rId15" Type="http://schemas.openxmlformats.org/officeDocument/2006/relationships/image" Target="../media/image46.emf"/><Relationship Id="rId23" Type="http://schemas.openxmlformats.org/officeDocument/2006/relationships/image" Target="../media/image50.emf"/><Relationship Id="rId10" Type="http://schemas.openxmlformats.org/officeDocument/2006/relationships/oleObject" Target="../embeddings/oleObject40.bin"/><Relationship Id="rId19" Type="http://schemas.openxmlformats.org/officeDocument/2006/relationships/image" Target="../media/image48.emf"/><Relationship Id="rId4" Type="http://schemas.openxmlformats.org/officeDocument/2006/relationships/oleObject" Target="../embeddings/oleObject37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42.bin"/><Relationship Id="rId22" Type="http://schemas.openxmlformats.org/officeDocument/2006/relationships/oleObject" Target="../embeddings/oleObject4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oleObject" Target="../embeddings/oleObject53.bin"/><Relationship Id="rId18" Type="http://schemas.openxmlformats.org/officeDocument/2006/relationships/image" Target="../media/image44.emf"/><Relationship Id="rId26" Type="http://schemas.openxmlformats.org/officeDocument/2006/relationships/image" Target="../media/image59.emf"/><Relationship Id="rId39" Type="http://schemas.openxmlformats.org/officeDocument/2006/relationships/oleObject" Target="../embeddings/oleObject63.bin"/><Relationship Id="rId3" Type="http://schemas.openxmlformats.org/officeDocument/2006/relationships/oleObject" Target="../embeddings/oleObject48.bin"/><Relationship Id="rId21" Type="http://schemas.openxmlformats.org/officeDocument/2006/relationships/oleObject" Target="../embeddings/oleObject57.bin"/><Relationship Id="rId34" Type="http://schemas.openxmlformats.org/officeDocument/2006/relationships/image" Target="../media/image63.emf"/><Relationship Id="rId42" Type="http://schemas.openxmlformats.org/officeDocument/2006/relationships/image" Target="../media/image82.png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40.emf"/><Relationship Id="rId17" Type="http://schemas.openxmlformats.org/officeDocument/2006/relationships/oleObject" Target="../embeddings/oleObject55.bin"/><Relationship Id="rId25" Type="http://schemas.openxmlformats.org/officeDocument/2006/relationships/oleObject" Target="../embeddings/oleObject59.bin"/><Relationship Id="rId33" Type="http://schemas.openxmlformats.org/officeDocument/2006/relationships/oleObject" Target="../embeddings/oleObject63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6.emf"/><Relationship Id="rId20" Type="http://schemas.openxmlformats.org/officeDocument/2006/relationships/image" Target="../media/image45.emf"/><Relationship Id="rId29" Type="http://schemas.openxmlformats.org/officeDocument/2006/relationships/oleObject" Target="../embeddings/oleObject61.bin"/><Relationship Id="rId41" Type="http://schemas.openxmlformats.org/officeDocument/2006/relationships/image" Target="../media/image870.png"/><Relationship Id="rId1" Type="http://schemas.openxmlformats.org/officeDocument/2006/relationships/vmlDrawing" Target="../drawings/vmlDrawing8.vml"/><Relationship Id="rId6" Type="http://schemas.openxmlformats.org/officeDocument/2006/relationships/image" Target="../media/image53.emf"/><Relationship Id="rId11" Type="http://schemas.openxmlformats.org/officeDocument/2006/relationships/oleObject" Target="../embeddings/oleObject52.bin"/><Relationship Id="rId24" Type="http://schemas.openxmlformats.org/officeDocument/2006/relationships/image" Target="../media/image58.emf"/><Relationship Id="rId32" Type="http://schemas.openxmlformats.org/officeDocument/2006/relationships/image" Target="../media/image62.emf"/><Relationship Id="rId40" Type="http://schemas.openxmlformats.org/officeDocument/2006/relationships/image" Target="../media/image63.emf"/><Relationship Id="rId5" Type="http://schemas.openxmlformats.org/officeDocument/2006/relationships/oleObject" Target="../embeddings/oleObject49.bin"/><Relationship Id="rId15" Type="http://schemas.openxmlformats.org/officeDocument/2006/relationships/oleObject" Target="../embeddings/oleObject54.bin"/><Relationship Id="rId23" Type="http://schemas.openxmlformats.org/officeDocument/2006/relationships/oleObject" Target="../embeddings/oleObject58.bin"/><Relationship Id="rId28" Type="http://schemas.openxmlformats.org/officeDocument/2006/relationships/image" Target="../media/image60.emf"/><Relationship Id="rId10" Type="http://schemas.openxmlformats.org/officeDocument/2006/relationships/image" Target="../media/image55.emf"/><Relationship Id="rId19" Type="http://schemas.openxmlformats.org/officeDocument/2006/relationships/oleObject" Target="../embeddings/oleObject56.bin"/><Relationship Id="rId31" Type="http://schemas.openxmlformats.org/officeDocument/2006/relationships/oleObject" Target="../embeddings/oleObject62.bin"/><Relationship Id="rId4" Type="http://schemas.openxmlformats.org/officeDocument/2006/relationships/image" Target="../media/image52.emf"/><Relationship Id="rId9" Type="http://schemas.openxmlformats.org/officeDocument/2006/relationships/oleObject" Target="../embeddings/oleObject51.bin"/><Relationship Id="rId14" Type="http://schemas.openxmlformats.org/officeDocument/2006/relationships/image" Target="../media/image41.emf"/><Relationship Id="rId22" Type="http://schemas.openxmlformats.org/officeDocument/2006/relationships/image" Target="../media/image57.emf"/><Relationship Id="rId27" Type="http://schemas.openxmlformats.org/officeDocument/2006/relationships/oleObject" Target="../embeddings/oleObject60.bin"/><Relationship Id="rId30" Type="http://schemas.openxmlformats.org/officeDocument/2006/relationships/image" Target="../media/image61.emf"/><Relationship Id="rId43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oleObject" Target="../embeddings/oleObject70.bin"/><Relationship Id="rId18" Type="http://schemas.openxmlformats.org/officeDocument/2006/relationships/image" Target="../media/image72.emf"/><Relationship Id="rId3" Type="http://schemas.openxmlformats.org/officeDocument/2006/relationships/oleObject" Target="../embeddings/oleObject64.bin"/><Relationship Id="rId21" Type="http://schemas.openxmlformats.org/officeDocument/2006/relationships/image" Target="../media/image1010.png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69.emf"/><Relationship Id="rId17" Type="http://schemas.openxmlformats.org/officeDocument/2006/relationships/oleObject" Target="../embeddings/oleObject72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1.emf"/><Relationship Id="rId20" Type="http://schemas.openxmlformats.org/officeDocument/2006/relationships/image" Target="../media/image73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65.emf"/><Relationship Id="rId11" Type="http://schemas.openxmlformats.org/officeDocument/2006/relationships/oleObject" Target="../embeddings/oleObject69.bin"/><Relationship Id="rId5" Type="http://schemas.openxmlformats.org/officeDocument/2006/relationships/oleObject" Target="../embeddings/oleObject65.bin"/><Relationship Id="rId15" Type="http://schemas.openxmlformats.org/officeDocument/2006/relationships/oleObject" Target="../embeddings/oleObject71.bin"/><Relationship Id="rId10" Type="http://schemas.openxmlformats.org/officeDocument/2006/relationships/image" Target="../media/image68.emf"/><Relationship Id="rId19" Type="http://schemas.openxmlformats.org/officeDocument/2006/relationships/oleObject" Target="../embeddings/oleObject73.bin"/><Relationship Id="rId4" Type="http://schemas.openxmlformats.org/officeDocument/2006/relationships/image" Target="../media/image64.emf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7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e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7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.e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78.emf"/><Relationship Id="rId4" Type="http://schemas.openxmlformats.org/officeDocument/2006/relationships/image" Target="../media/image76.emf"/><Relationship Id="rId9" Type="http://schemas.openxmlformats.org/officeDocument/2006/relationships/oleObject" Target="../embeddings/oleObject77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oleObject" Target="../embeddings/oleObject13.bin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emf"/><Relationship Id="rId11" Type="http://schemas.openxmlformats.org/officeDocument/2006/relationships/image" Target="../media/image12.emf"/><Relationship Id="rId5" Type="http://schemas.openxmlformats.org/officeDocument/2006/relationships/oleObject" Target="../embeddings/oleObject9.bin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9.emf"/><Relationship Id="rId9" Type="http://schemas.openxmlformats.org/officeDocument/2006/relationships/image" Target="../media/image14.png"/><Relationship Id="rId14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>
            <a:extLst>
              <a:ext uri="{FF2B5EF4-FFF2-40B4-BE49-F238E27FC236}">
                <a16:creationId xmlns:a16="http://schemas.microsoft.com/office/drawing/2014/main" id="{B416F387-BC2B-4E7D-816F-9B06DB222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88640"/>
            <a:ext cx="3090911" cy="5847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rgbClr val="0000FF"/>
                </a:solidFill>
                <a:ea typeface="黑体" panose="02010609060101010101" pitchFamily="49" charset="-122"/>
              </a:rPr>
              <a:t>2.1-2.4 </a:t>
            </a:r>
            <a:r>
              <a:rPr lang="zh-CN" altLang="en-US" sz="3200" dirty="0">
                <a:solidFill>
                  <a:srgbClr val="0000FF"/>
                </a:solidFill>
                <a:ea typeface="黑体" panose="02010609060101010101" pitchFamily="49" charset="-122"/>
              </a:rPr>
              <a:t>内容回顾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CA93848-1FFF-4D7E-948B-EC6F56EBD834}"/>
                  </a:ext>
                </a:extLst>
              </p:cNvPr>
              <p:cNvSpPr/>
              <p:nvPr/>
            </p:nvSpPr>
            <p:spPr>
              <a:xfrm>
                <a:off x="107504" y="980728"/>
                <a:ext cx="8689660" cy="543777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5000"/>
                  </a:spcBef>
                  <a:buFont typeface="Wingdings" pitchFamily="2" charset="2"/>
                  <a:buChar char="Ø"/>
                </a:pPr>
                <a:r>
                  <a:rPr lang="zh-CN" altLang="en-US" b="1" dirty="0">
                    <a:solidFill>
                      <a:srgbClr val="FF0000"/>
                    </a:solidFill>
                    <a:ea typeface="黑体" panose="02010609060101010101" pitchFamily="49" charset="-122"/>
                    <a:sym typeface="Wingdings 2" pitchFamily="2" charset="2"/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  <a:sym typeface="Wingdings 2" pitchFamily="2" charset="2"/>
                  </a:rPr>
                  <a:t>质心概念</a:t>
                </a:r>
                <a:endParaRPr lang="en-US" altLang="zh-CN" dirty="0">
                  <a:solidFill>
                    <a:srgbClr val="FF0000"/>
                  </a:solidFill>
                  <a:ea typeface="黑体" panose="02010609060101010101" pitchFamily="49" charset="-122"/>
                  <a:sym typeface="Wingdings 2" pitchFamily="2" charset="2"/>
                </a:endParaRPr>
              </a:p>
              <a:p>
                <a:pPr>
                  <a:spcBef>
                    <a:spcPct val="5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𝑚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𝑐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Wingdings 2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Wingdings 2" pitchFamily="2" charset="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  <a:sym typeface="Wingdings 2" pitchFamily="2" charset="2"/>
                </a:endParaRPr>
              </a:p>
              <a:p>
                <a:pPr marL="342900" indent="-342900">
                  <a:spcBef>
                    <a:spcPct val="5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  <a:sym typeface="Wingdings 2" pitchFamily="2" charset="2"/>
                  </a:rPr>
                  <a:t>内力性质</a:t>
                </a:r>
                <a:endParaRPr lang="en-US" altLang="zh-CN" dirty="0">
                  <a:solidFill>
                    <a:srgbClr val="FF0000"/>
                  </a:solidFill>
                  <a:ea typeface="黑体" panose="02010609060101010101" pitchFamily="49" charset="-122"/>
                  <a:sym typeface="Wingdings 2" pitchFamily="2" charset="2"/>
                </a:endParaRPr>
              </a:p>
              <a:p>
                <a:pPr>
                  <a:lnSpc>
                    <a:spcPct val="150000"/>
                  </a:lnSpc>
                  <a:spcBef>
                    <a:spcPct val="5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=0,   </m:t>
                      </m:r>
                      <m:sSup>
                        <m:sSup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𝑀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=0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d</m:t>
                      </m:r>
                      <m:sSup>
                        <m:sSupPr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≠0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  <a:sym typeface="Wingdings 2" pitchFamily="2" charset="2"/>
                </a:endParaRPr>
              </a:p>
              <a:p>
                <a:pPr>
                  <a:lnSpc>
                    <a:spcPct val="150000"/>
                  </a:lnSpc>
                  <a:spcBef>
                    <a:spcPct val="5000"/>
                  </a:spcBef>
                  <a:buFont typeface="Wingdings" pitchFamily="2" charset="2"/>
                  <a:buChar char="Ø"/>
                </a:pPr>
                <a:r>
                  <a:rPr lang="zh-CN" altLang="en-US" dirty="0">
                    <a:ea typeface="黑体" panose="02010609060101010101" pitchFamily="49" charset="-122"/>
                    <a:sym typeface="Wingdings 2" pitchFamily="2" charset="2"/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  <a:sym typeface="Wingdings 2" pitchFamily="2" charset="2"/>
                  </a:rPr>
                  <a:t>任意系与质心系中动量、角动量和动能的关系</a:t>
                </a:r>
                <a:endParaRPr lang="en-US" altLang="zh-CN" dirty="0">
                  <a:solidFill>
                    <a:srgbClr val="FF0000"/>
                  </a:solidFill>
                  <a:ea typeface="黑体" panose="02010609060101010101" pitchFamily="49" charset="-122"/>
                  <a:sym typeface="Wingdings 2" pitchFamily="2" charset="2"/>
                </a:endParaRPr>
              </a:p>
              <a:p>
                <a:pPr marL="400050" lvl="1" indent="0">
                  <a:lnSpc>
                    <a:spcPct val="150000"/>
                  </a:lnSpc>
                  <a:spcBef>
                    <a:spcPct val="5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𝑝</m:t>
                          </m:r>
                        </m:e>
                      </m:acc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𝑐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,      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𝐽</m:t>
                          </m:r>
                        </m:e>
                      </m:acc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𝑐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,     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𝑇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𝑐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𝑇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  <a:sym typeface="Wingdings 2" pitchFamily="2" charset="2"/>
                </a:endParaRPr>
              </a:p>
              <a:p>
                <a:pPr marL="285750" indent="-342900">
                  <a:lnSpc>
                    <a:spcPct val="150000"/>
                  </a:lnSpc>
                  <a:spcBef>
                    <a:spcPct val="50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  <a:sym typeface="Wingdings 2" pitchFamily="2" charset="2"/>
                  </a:rPr>
                  <a:t>质点组运动三定理（守恒律）</a:t>
                </a:r>
                <a:endParaRPr lang="en-US" altLang="zh-CN" dirty="0">
                  <a:solidFill>
                    <a:srgbClr val="FF0000"/>
                  </a:solidFill>
                  <a:ea typeface="黑体" panose="02010609060101010101" pitchFamily="49" charset="-122"/>
                  <a:sym typeface="Wingdings 2" pitchFamily="2" charset="2"/>
                </a:endParaRPr>
              </a:p>
              <a:p>
                <a:pPr>
                  <a:spcBef>
                    <a:spcPct val="5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𝑝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e</m:t>
                              </m:r>
                            </m:e>
                          </m:d>
                        </m:sup>
                      </m:sSup>
                      <m:r>
                        <a:rPr lang="en-US" altLang="zh-CN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ⅆ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𝑡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𝐽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𝑀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e</m:t>
                              </m:r>
                            </m:e>
                          </m:d>
                        </m:sup>
                      </m:sSup>
                      <m:r>
                        <a:rPr lang="en-US" altLang="zh-CN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ⅆ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𝑡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d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𝑇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Wingdings 2" pitchFamily="2" charset="2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Wingdings 2" pitchFamily="2" charset="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Wingdings 2" pitchFamily="2" charset="2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Wingdings 2" pitchFamily="2" charset="2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Wingdings 2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Wingdings 2" pitchFamily="2" charset="2"/>
                                        </a:rPr>
                                        <m:t>i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Wingdings 2" pitchFamily="2" charset="2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Wingdings 2" pitchFamily="2" charset="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Wingdings 2" pitchFamily="2" charset="2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Wingdings 2" pitchFamily="2" charset="2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Wingdings 2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sym typeface="Wingdings 2" pitchFamily="2" charset="2"/>
                                        </a:rPr>
                                        <m:t>e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Wingdings 2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Wingdings 2" pitchFamily="2" charset="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>
                  <a:ea typeface="黑体" panose="02010609060101010101" pitchFamily="49" charset="-122"/>
                  <a:sym typeface="Wingdings 2" pitchFamily="2" charset="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CA93848-1FFF-4D7E-948B-EC6F56EBD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980728"/>
                <a:ext cx="8689660" cy="5437771"/>
              </a:xfrm>
              <a:prstGeom prst="rect">
                <a:avLst/>
              </a:prstGeom>
              <a:blipFill>
                <a:blip r:embed="rId2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81A614-742F-4207-BB98-2E92CFBB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0887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19">
                <a:extLst>
                  <a:ext uri="{FF2B5EF4-FFF2-40B4-BE49-F238E27FC236}">
                    <a16:creationId xmlns:a16="http://schemas.microsoft.com/office/drawing/2014/main" id="{0B7C6D9F-4E8F-4C7C-8067-69EC921BDF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62" y="21407"/>
                <a:ext cx="9007475" cy="550112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noProof="0" dirty="0">
                    <a:solidFill>
                      <a:srgbClr val="C00000"/>
                    </a:solidFill>
                    <a:ea typeface="黑体" panose="02010609060101010101" pitchFamily="49" charset="-122"/>
                  </a:rPr>
                  <a:t>2.3</a:t>
                </a:r>
                <a:r>
                  <a:rPr lang="zh-CN" altLang="en-US" noProof="0" dirty="0">
                    <a:solidFill>
                      <a:srgbClr val="C00000"/>
                    </a:solidFill>
                    <a:ea typeface="黑体" panose="02010609060101010101" pitchFamily="49" charset="-122"/>
                  </a:rPr>
                  <a:t>题，用质心系求解。</a:t>
                </a:r>
                <a:endParaRPr lang="en-US" altLang="zh-CN" dirty="0">
                  <a:solidFill>
                    <a:srgbClr val="C00000"/>
                  </a:solidFill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noProof="0" dirty="0">
                    <a:ea typeface="黑体" panose="02010609060101010101" pitchFamily="49" charset="-122"/>
                  </a:rPr>
                  <a:t>人和物体预定的落点 </a:t>
                </a:r>
                <a:r>
                  <a:rPr lang="en-US" altLang="zh-CN" noProof="0" dirty="0">
                    <a:ea typeface="黑体" panose="02010609060101010101" pitchFamily="49" charset="-122"/>
                  </a:rPr>
                  <a:t>= </a:t>
                </a:r>
                <a:r>
                  <a:rPr lang="zh-CN" altLang="en-US" noProof="0" dirty="0">
                    <a:ea typeface="黑体" panose="02010609060101010101" pitchFamily="49" charset="-122"/>
                  </a:rPr>
                  <a:t>质心落点，故题目求解的是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noProof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noProof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sSub>
                      <m:sSubPr>
                        <m:ctrlP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noProof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  <m:r>
                      <a:rPr lang="en-US" altLang="zh-CN" b="0" i="1" noProof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Sup>
                      <m:sSubSupPr>
                        <m:ctrlP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b="0" i="1" noProof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  <m:sup>
                        <m: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bSup>
                  </m:oMath>
                </a14:m>
                <a:endParaRPr lang="en-US" altLang="zh-CN" b="0" noProof="0" dirty="0"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ea typeface="黑体" panose="02010609060101010101" pitchFamily="49" charset="-122"/>
                  </a:rPr>
                  <a:t>在任何物体的质心系中，根据质点组总动量为</a:t>
                </a:r>
                <a:r>
                  <a:rPr lang="en-US" altLang="zh-CN" dirty="0">
                    <a:ea typeface="黑体" panose="02010609060101010101" pitchFamily="49" charset="-122"/>
                  </a:rPr>
                  <a:t>0</a:t>
                </a:r>
                <a:r>
                  <a:rPr lang="zh-CN" altLang="en-US" dirty="0">
                    <a:ea typeface="黑体" panose="02010609060101010101" pitchFamily="49" charset="-122"/>
                  </a:rPr>
                  <a:t>，</a:t>
                </a:r>
                <a:endParaRPr lang="en-US" altLang="zh-CN" dirty="0"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noProof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𝑊</m:t>
                      </m:r>
                      <m:sSubSup>
                        <m:sSubSupPr>
                          <m:ctrlP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  <m:sup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noProof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b="0" i="1" noProof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𝑤</m:t>
                      </m:r>
                      <m:sSubSup>
                        <m:sSubSupPr>
                          <m:ctrlP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  <m:sup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noProof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=0,  </m:t>
                      </m:r>
                      <m:sSubSup>
                        <m:sSubSupPr>
                          <m:ctrlP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  <m:sup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noProof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Sup>
                        <m:sSubSupPr>
                          <m:ctrlP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  <m:sup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noProof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noProof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𝑢</m:t>
                      </m:r>
                    </m:oMath>
                  </m:oMathPara>
                </a14:m>
                <a:endParaRPr lang="en-US" altLang="zh-CN" b="0" noProof="0" dirty="0"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ea typeface="黑体" panose="02010609060101010101" pitchFamily="49" charset="-122"/>
                  </a:rPr>
                  <a:t>解得</a:t>
                </a:r>
                <a:endParaRPr lang="en-US" altLang="zh-CN" dirty="0"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  <m:sup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noProof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𝑤</m:t>
                          </m:r>
                        </m:num>
                        <m:den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𝑊</m:t>
                          </m:r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𝑤</m:t>
                          </m:r>
                        </m:den>
                      </m:f>
                      <m:r>
                        <a:rPr lang="en-US" altLang="zh-CN" b="0" i="1" noProof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𝑢</m:t>
                      </m:r>
                    </m:oMath>
                  </m:oMathPara>
                </a14:m>
                <a:endParaRPr lang="en-US" altLang="zh-CN" b="0" noProof="0" dirty="0"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ea typeface="黑体" panose="02010609060101010101" pitchFamily="49" charset="-122"/>
                  </a:rPr>
                  <a:t>因此</a:t>
                </a:r>
                <a:endParaRPr lang="en-US" altLang="zh-CN" dirty="0"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noProof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  <m:sup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noProof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𝑡</m:t>
                      </m:r>
                      <m:r>
                        <a:rPr lang="en-US" altLang="zh-CN" b="0" i="1" noProof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𝑤</m:t>
                          </m:r>
                        </m:num>
                        <m:den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𝑊</m:t>
                          </m:r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𝑤</m:t>
                          </m:r>
                        </m:den>
                      </m:f>
                      <m:r>
                        <a:rPr lang="en-US" altLang="zh-CN" b="0" i="1" noProof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𝑢</m:t>
                      </m:r>
                      <m:f>
                        <m:fPr>
                          <m:ctrlP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noProof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noProof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noProof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b="0" i="1" noProof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noProof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b="0" i="1" noProof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</m:t>
                              </m:r>
                            </m:e>
                          </m:func>
                        </m:num>
                        <m:den>
                          <m:r>
                            <a:rPr lang="en-US" altLang="zh-CN" b="0" i="1" noProof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altLang="zh-CN" b="0" noProof="0" dirty="0"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Text Box 19">
                <a:extLst>
                  <a:ext uri="{FF2B5EF4-FFF2-40B4-BE49-F238E27FC236}">
                    <a16:creationId xmlns:a16="http://schemas.microsoft.com/office/drawing/2014/main" id="{0B7C6D9F-4E8F-4C7C-8067-69EC921BD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262" y="21407"/>
                <a:ext cx="9007475" cy="5501121"/>
              </a:xfrm>
              <a:prstGeom prst="rect">
                <a:avLst/>
              </a:prstGeom>
              <a:blipFill>
                <a:blip r:embed="rId2"/>
                <a:stretch>
                  <a:fillRect l="-946"/>
                </a:stretch>
              </a:blipFill>
              <a:ln w="127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31D06B-1ADD-43EA-B5EA-331C4379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028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9">
            <a:extLst>
              <a:ext uri="{FF2B5EF4-FFF2-40B4-BE49-F238E27FC236}">
                <a16:creationId xmlns:a16="http://schemas.microsoft.com/office/drawing/2014/main" id="{1D550789-9117-F64C-A8ED-AFE7DF629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" y="66507"/>
            <a:ext cx="9007475" cy="1130246"/>
          </a:xfrm>
          <a:prstGeom prst="rect">
            <a:avLst/>
          </a:prstGeom>
          <a:solidFill>
            <a:schemeClr val="bg1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例</a:t>
            </a:r>
            <a:r>
              <a:rPr lang="en-US" altLang="zh-CN" dirty="0">
                <a:ea typeface="黑体" panose="02010609060101010101" pitchFamily="49" charset="-122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：长为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L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的不可伸长轻杆连接的两质点放在光滑平面上，初始时刻给一个小球以垂直于杆的冲量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I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，求任意时刻两质点的位置。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B8FC849-41EC-D840-949C-AE6BDB5C9FA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19250" y="1268413"/>
            <a:ext cx="1990725" cy="1752600"/>
            <a:chOff x="644095" y="3068143"/>
            <a:chExt cx="2415737" cy="2125652"/>
          </a:xfrm>
        </p:grpSpPr>
        <p:sp>
          <p:nvSpPr>
            <p:cNvPr id="11291" name="矩形 3">
              <a:extLst>
                <a:ext uri="{FF2B5EF4-FFF2-40B4-BE49-F238E27FC236}">
                  <a16:creationId xmlns:a16="http://schemas.microsoft.com/office/drawing/2014/main" id="{F3E58F8D-0AA9-484A-B9E1-A58E4C8C4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95" y="3068143"/>
              <a:ext cx="2415737" cy="212565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1292" name="组合 4">
              <a:extLst>
                <a:ext uri="{FF2B5EF4-FFF2-40B4-BE49-F238E27FC236}">
                  <a16:creationId xmlns:a16="http://schemas.microsoft.com/office/drawing/2014/main" id="{8B7E7542-354D-B841-86CD-17AA6456FB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3688" y="3284984"/>
              <a:ext cx="108000" cy="1251654"/>
              <a:chOff x="1763688" y="3465016"/>
              <a:chExt cx="108000" cy="1251654"/>
            </a:xfrm>
          </p:grpSpPr>
          <p:cxnSp>
            <p:nvCxnSpPr>
              <p:cNvPr id="11297" name="直接连接符 9">
                <a:extLst>
                  <a:ext uri="{FF2B5EF4-FFF2-40B4-BE49-F238E27FC236}">
                    <a16:creationId xmlns:a16="http://schemas.microsoft.com/office/drawing/2014/main" id="{CD101656-59DD-2747-8471-ABCBE5DB80F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801325" y="3567866"/>
                <a:ext cx="0" cy="1085270"/>
              </a:xfrm>
              <a:prstGeom prst="line">
                <a:avLst/>
              </a:prstGeom>
              <a:noFill/>
              <a:ln w="38100" algn="ctr">
                <a:solidFill>
                  <a:srgbClr val="00B0F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298" name="椭圆 10">
                <a:extLst>
                  <a:ext uri="{FF2B5EF4-FFF2-40B4-BE49-F238E27FC236}">
                    <a16:creationId xmlns:a16="http://schemas.microsoft.com/office/drawing/2014/main" id="{81800B18-BB34-474E-A0E7-4926A5E64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3688" y="4608670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299" name="椭圆 11">
                <a:extLst>
                  <a:ext uri="{FF2B5EF4-FFF2-40B4-BE49-F238E27FC236}">
                    <a16:creationId xmlns:a16="http://schemas.microsoft.com/office/drawing/2014/main" id="{F4BBEC98-DB31-4D43-B387-A836E2E18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3688" y="3465016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1293" name="直接箭头连接符 5">
              <a:extLst>
                <a:ext uri="{FF2B5EF4-FFF2-40B4-BE49-F238E27FC236}">
                  <a16:creationId xmlns:a16="http://schemas.microsoft.com/office/drawing/2014/main" id="{C088F1DE-A4F0-344F-9ED8-908622AD36AA}"/>
                </a:ext>
              </a:extLst>
            </p:cNvPr>
            <p:cNvCxnSpPr>
              <a:cxnSpLocks noChangeShapeType="1"/>
              <a:stCxn id="11298" idx="2"/>
            </p:cNvCxnSpPr>
            <p:nvPr/>
          </p:nvCxnSpPr>
          <p:spPr bwMode="auto">
            <a:xfrm flipV="1">
              <a:off x="1763688" y="4473104"/>
              <a:ext cx="984454" cy="9534"/>
            </a:xfrm>
            <a:prstGeom prst="straightConnector1">
              <a:avLst/>
            </a:prstGeom>
            <a:noFill/>
            <a:ln w="38100" algn="ctr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aphicFrame>
          <p:nvGraphicFramePr>
            <p:cNvPr id="11294" name="对象 6">
              <a:extLst>
                <a:ext uri="{FF2B5EF4-FFF2-40B4-BE49-F238E27FC236}">
                  <a16:creationId xmlns:a16="http://schemas.microsoft.com/office/drawing/2014/main" id="{2A0AE8D7-2A18-A141-B7E9-BD68EB80C1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93299" y="4532380"/>
            <a:ext cx="34920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75" name="Equation" r:id="rId3" imgW="1606550" imgH="2635250" progId="Equation.DSMT4">
                    <p:embed/>
                  </p:oleObj>
                </mc:Choice>
                <mc:Fallback>
                  <p:oleObj name="Equation" r:id="rId3" imgW="1606550" imgH="2635250" progId="Equation.DSMT4">
                    <p:embed/>
                    <p:pic>
                      <p:nvPicPr>
                        <p:cNvPr id="11294" name="对象 6">
                          <a:extLst>
                            <a:ext uri="{FF2B5EF4-FFF2-40B4-BE49-F238E27FC236}">
                              <a16:creationId xmlns:a16="http://schemas.microsoft.com/office/drawing/2014/main" id="{2A0AE8D7-2A18-A141-B7E9-BD68EB80C1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3299" y="4532380"/>
                          <a:ext cx="349200" cy="571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95" name="对象 7">
              <a:extLst>
                <a:ext uri="{FF2B5EF4-FFF2-40B4-BE49-F238E27FC236}">
                  <a16:creationId xmlns:a16="http://schemas.microsoft.com/office/drawing/2014/main" id="{A6899A62-7E08-A54C-9719-6864C90385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12182" y="4239406"/>
            <a:ext cx="47625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76" name="Equation" r:id="rId5" imgW="2197100" imgH="2635250" progId="Equation.DSMT4">
                    <p:embed/>
                  </p:oleObj>
                </mc:Choice>
                <mc:Fallback>
                  <p:oleObj name="Equation" r:id="rId5" imgW="2197100" imgH="2635250" progId="Equation.DSMT4">
                    <p:embed/>
                    <p:pic>
                      <p:nvPicPr>
                        <p:cNvPr id="11295" name="对象 7">
                          <a:extLst>
                            <a:ext uri="{FF2B5EF4-FFF2-40B4-BE49-F238E27FC236}">
                              <a16:creationId xmlns:a16="http://schemas.microsoft.com/office/drawing/2014/main" id="{A6899A62-7E08-A54C-9719-6864C903851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2182" y="4239406"/>
                          <a:ext cx="476250" cy="571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96" name="对象 8">
              <a:extLst>
                <a:ext uri="{FF2B5EF4-FFF2-40B4-BE49-F238E27FC236}">
                  <a16:creationId xmlns:a16="http://schemas.microsoft.com/office/drawing/2014/main" id="{EC338E58-2DE9-524E-99C1-6E7A1F2313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81100" y="3068960"/>
            <a:ext cx="50800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77" name="Equation" r:id="rId7" imgW="2343150" imgH="2635250" progId="Equation.DSMT4">
                    <p:embed/>
                  </p:oleObj>
                </mc:Choice>
                <mc:Fallback>
                  <p:oleObj name="Equation" r:id="rId7" imgW="2343150" imgH="2635250" progId="Equation.DSMT4">
                    <p:embed/>
                    <p:pic>
                      <p:nvPicPr>
                        <p:cNvPr id="11296" name="对象 8">
                          <a:extLst>
                            <a:ext uri="{FF2B5EF4-FFF2-40B4-BE49-F238E27FC236}">
                              <a16:creationId xmlns:a16="http://schemas.microsoft.com/office/drawing/2014/main" id="{EC338E58-2DE9-524E-99C1-6E7A1F2313A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1100" y="3068960"/>
                          <a:ext cx="508000" cy="571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02FCFA7-BD6D-CC46-AAE0-7A08B37C051D}"/>
              </a:ext>
            </a:extLst>
          </p:cNvPr>
          <p:cNvGrpSpPr>
            <a:grpSpLocks/>
          </p:cNvGrpSpPr>
          <p:nvPr/>
        </p:nvGrpSpPr>
        <p:grpSpPr bwMode="auto">
          <a:xfrm>
            <a:off x="5541963" y="1268413"/>
            <a:ext cx="1990725" cy="1752600"/>
            <a:chOff x="5541173" y="1268760"/>
            <a:chExt cx="1990992" cy="1752600"/>
          </a:xfrm>
        </p:grpSpPr>
        <p:grpSp>
          <p:nvGrpSpPr>
            <p:cNvPr id="11278" name="组合 12">
              <a:extLst>
                <a:ext uri="{FF2B5EF4-FFF2-40B4-BE49-F238E27FC236}">
                  <a16:creationId xmlns:a16="http://schemas.microsoft.com/office/drawing/2014/main" id="{7227CCE4-92CF-FE49-B3BC-08DBC5B17EC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41173" y="1268760"/>
              <a:ext cx="1990992" cy="1752600"/>
              <a:chOff x="4565596" y="3031540"/>
              <a:chExt cx="2415737" cy="2125652"/>
            </a:xfrm>
          </p:grpSpPr>
          <p:grpSp>
            <p:nvGrpSpPr>
              <p:cNvPr id="11280" name="组合 13">
                <a:extLst>
                  <a:ext uri="{FF2B5EF4-FFF2-40B4-BE49-F238E27FC236}">
                    <a16:creationId xmlns:a16="http://schemas.microsoft.com/office/drawing/2014/main" id="{B75AD5F2-3F7D-D745-80DE-0FD4F76A23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65596" y="3031540"/>
                <a:ext cx="2415737" cy="2125652"/>
                <a:chOff x="644095" y="3068143"/>
                <a:chExt cx="2415737" cy="2125652"/>
              </a:xfrm>
            </p:grpSpPr>
            <p:sp>
              <p:nvSpPr>
                <p:cNvPr id="11282" name="矩形 15">
                  <a:extLst>
                    <a:ext uri="{FF2B5EF4-FFF2-40B4-BE49-F238E27FC236}">
                      <a16:creationId xmlns:a16="http://schemas.microsoft.com/office/drawing/2014/main" id="{31AADC70-8816-404D-A822-963CC7A5F9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4095" y="3068143"/>
                  <a:ext cx="2415737" cy="2125652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11283" name="组合 16">
                  <a:extLst>
                    <a:ext uri="{FF2B5EF4-FFF2-40B4-BE49-F238E27FC236}">
                      <a16:creationId xmlns:a16="http://schemas.microsoft.com/office/drawing/2014/main" id="{D700C0F1-8CE9-A641-8A52-EB309CAA3C1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63688" y="3284984"/>
                  <a:ext cx="108000" cy="1251654"/>
                  <a:chOff x="1763688" y="3465016"/>
                  <a:chExt cx="108000" cy="1251654"/>
                </a:xfrm>
              </p:grpSpPr>
              <p:cxnSp>
                <p:nvCxnSpPr>
                  <p:cNvPr id="11288" name="直接连接符 21">
                    <a:extLst>
                      <a:ext uri="{FF2B5EF4-FFF2-40B4-BE49-F238E27FC236}">
                        <a16:creationId xmlns:a16="http://schemas.microsoft.com/office/drawing/2014/main" id="{724C92B3-92AD-0545-B750-425566B2D2A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801325" y="3567866"/>
                    <a:ext cx="0" cy="1085270"/>
                  </a:xfrm>
                  <a:prstGeom prst="line">
                    <a:avLst/>
                  </a:prstGeom>
                  <a:noFill/>
                  <a:ln w="38100" algn="ctr">
                    <a:solidFill>
                      <a:srgbClr val="00B0F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11289" name="椭圆 22">
                    <a:extLst>
                      <a:ext uri="{FF2B5EF4-FFF2-40B4-BE49-F238E27FC236}">
                        <a16:creationId xmlns:a16="http://schemas.microsoft.com/office/drawing/2014/main" id="{A05CC0B3-3E40-C249-9D13-63DDEFCEFE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3688" y="4608670"/>
                    <a:ext cx="108000" cy="108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1290" name="椭圆 23">
                    <a:extLst>
                      <a:ext uri="{FF2B5EF4-FFF2-40B4-BE49-F238E27FC236}">
                        <a16:creationId xmlns:a16="http://schemas.microsoft.com/office/drawing/2014/main" id="{8F4AE1DB-8DE2-454E-AB9C-1597E83E91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3688" y="3465016"/>
                    <a:ext cx="108000" cy="108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cxnSp>
              <p:nvCxnSpPr>
                <p:cNvPr id="11284" name="直接箭头连接符 17">
                  <a:extLst>
                    <a:ext uri="{FF2B5EF4-FFF2-40B4-BE49-F238E27FC236}">
                      <a16:creationId xmlns:a16="http://schemas.microsoft.com/office/drawing/2014/main" id="{61009AF3-D6A7-D449-80DC-53A300FBCB89}"/>
                    </a:ext>
                  </a:extLst>
                </p:cNvPr>
                <p:cNvCxnSpPr>
                  <a:cxnSpLocks noChangeShapeType="1"/>
                  <a:stCxn id="11289" idx="2"/>
                </p:cNvCxnSpPr>
                <p:nvPr/>
              </p:nvCxnSpPr>
              <p:spPr bwMode="auto">
                <a:xfrm>
                  <a:off x="1763688" y="4482638"/>
                  <a:ext cx="615003" cy="0"/>
                </a:xfrm>
                <a:prstGeom prst="straightConnector1">
                  <a:avLst/>
                </a:prstGeom>
                <a:noFill/>
                <a:ln w="38100" algn="ctr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graphicFrame>
              <p:nvGraphicFramePr>
                <p:cNvPr id="11285" name="对象 18">
                  <a:extLst>
                    <a:ext uri="{FF2B5EF4-FFF2-40B4-BE49-F238E27FC236}">
                      <a16:creationId xmlns:a16="http://schemas.microsoft.com/office/drawing/2014/main" id="{8569E06D-2E34-D440-9CDA-D72DCA66FED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32536" y="4532958"/>
                <a:ext cx="473837" cy="57184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878" name="Equation" r:id="rId9" imgW="2197100" imgH="2635250" progId="Equation.DSMT4">
                        <p:embed/>
                      </p:oleObj>
                    </mc:Choice>
                    <mc:Fallback>
                      <p:oleObj name="Equation" r:id="rId9" imgW="2197100" imgH="2635250" progId="Equation.DSMT4">
                        <p:embed/>
                        <p:pic>
                          <p:nvPicPr>
                            <p:cNvPr id="11285" name="对象 18">
                              <a:extLst>
                                <a:ext uri="{FF2B5EF4-FFF2-40B4-BE49-F238E27FC236}">
                                  <a16:creationId xmlns:a16="http://schemas.microsoft.com/office/drawing/2014/main" id="{8569E06D-2E34-D440-9CDA-D72DCA66FED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32536" y="4532958"/>
                              <a:ext cx="473837" cy="57184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286" name="对象 19">
                  <a:extLst>
                    <a:ext uri="{FF2B5EF4-FFF2-40B4-BE49-F238E27FC236}">
                      <a16:creationId xmlns:a16="http://schemas.microsoft.com/office/drawing/2014/main" id="{C469A09F-F3DA-FA40-B877-EF46D2174E2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212182" y="4239406"/>
                <a:ext cx="476250" cy="5715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879" name="Equation" r:id="rId11" imgW="2197100" imgH="2635250" progId="Equation.DSMT4">
                        <p:embed/>
                      </p:oleObj>
                    </mc:Choice>
                    <mc:Fallback>
                      <p:oleObj name="Equation" r:id="rId11" imgW="2197100" imgH="2635250" progId="Equation.DSMT4">
                        <p:embed/>
                        <p:pic>
                          <p:nvPicPr>
                            <p:cNvPr id="11286" name="对象 19">
                              <a:extLst>
                                <a:ext uri="{FF2B5EF4-FFF2-40B4-BE49-F238E27FC236}">
                                  <a16:creationId xmlns:a16="http://schemas.microsoft.com/office/drawing/2014/main" id="{C469A09F-F3DA-FA40-B877-EF46D2174E2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12182" y="4239406"/>
                              <a:ext cx="476250" cy="571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287" name="对象 20">
                  <a:extLst>
                    <a:ext uri="{FF2B5EF4-FFF2-40B4-BE49-F238E27FC236}">
                      <a16:creationId xmlns:a16="http://schemas.microsoft.com/office/drawing/2014/main" id="{3243E1C5-6D9A-BA45-AC8B-2A3C4AAA7E1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49647" y="3068143"/>
                <a:ext cx="508000" cy="5715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880" name="Equation" r:id="rId12" imgW="2343150" imgH="2635250" progId="Equation.DSMT4">
                        <p:embed/>
                      </p:oleObj>
                    </mc:Choice>
                    <mc:Fallback>
                      <p:oleObj name="Equation" r:id="rId12" imgW="2343150" imgH="2635250" progId="Equation.DSMT4">
                        <p:embed/>
                        <p:pic>
                          <p:nvPicPr>
                            <p:cNvPr id="11287" name="对象 20">
                              <a:extLst>
                                <a:ext uri="{FF2B5EF4-FFF2-40B4-BE49-F238E27FC236}">
                                  <a16:creationId xmlns:a16="http://schemas.microsoft.com/office/drawing/2014/main" id="{3243E1C5-6D9A-BA45-AC8B-2A3C4AAA7E1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49647" y="3068143"/>
                              <a:ext cx="508000" cy="571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11281" name="直接箭头连接符 14">
                <a:extLst>
                  <a:ext uri="{FF2B5EF4-FFF2-40B4-BE49-F238E27FC236}">
                    <a16:creationId xmlns:a16="http://schemas.microsoft.com/office/drawing/2014/main" id="{57B22EB3-0802-5942-A45B-AC9774608D1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133683" y="3297232"/>
                <a:ext cx="623640" cy="5149"/>
              </a:xfrm>
              <a:prstGeom prst="straightConnector1">
                <a:avLst/>
              </a:prstGeom>
              <a:noFill/>
              <a:ln w="38100" algn="ctr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aphicFrame>
          <p:nvGraphicFramePr>
            <p:cNvPr id="11279" name="对象 24">
              <a:extLst>
                <a:ext uri="{FF2B5EF4-FFF2-40B4-BE49-F238E27FC236}">
                  <a16:creationId xmlns:a16="http://schemas.microsoft.com/office/drawing/2014/main" id="{4A95C731-2B06-0A46-A408-FBE6EFD80B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57838" y="1290638"/>
            <a:ext cx="415925" cy="471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81" name="Equation" r:id="rId13" imgW="2343150" imgH="2635250" progId="Equation.DSMT4">
                    <p:embed/>
                  </p:oleObj>
                </mc:Choice>
                <mc:Fallback>
                  <p:oleObj name="Equation" r:id="rId13" imgW="2343150" imgH="2635250" progId="Equation.DSMT4">
                    <p:embed/>
                    <p:pic>
                      <p:nvPicPr>
                        <p:cNvPr id="11279" name="对象 24">
                          <a:extLst>
                            <a:ext uri="{FF2B5EF4-FFF2-40B4-BE49-F238E27FC236}">
                              <a16:creationId xmlns:a16="http://schemas.microsoft.com/office/drawing/2014/main" id="{4A95C731-2B06-0A46-A408-FBE6EFD80B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57838" y="1290638"/>
                          <a:ext cx="415925" cy="4714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Text Box 19">
            <a:extLst>
              <a:ext uri="{FF2B5EF4-FFF2-40B4-BE49-F238E27FC236}">
                <a16:creationId xmlns:a16="http://schemas.microsoft.com/office/drawing/2014/main" id="{10FF7227-A986-DB40-893D-28602EF07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122613"/>
            <a:ext cx="9036050" cy="461962"/>
          </a:xfrm>
          <a:prstGeom prst="rect">
            <a:avLst/>
          </a:prstGeom>
          <a:solidFill>
            <a:schemeClr val="bg1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对两质点组成的系统，合外力为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0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，因此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质心作匀速直线运动。</a:t>
            </a:r>
          </a:p>
        </p:txBody>
      </p:sp>
      <p:graphicFrame>
        <p:nvGraphicFramePr>
          <p:cNvPr id="27" name="对象 6">
            <a:extLst>
              <a:ext uri="{FF2B5EF4-FFF2-40B4-BE49-F238E27FC236}">
                <a16:creationId xmlns:a16="http://schemas.microsoft.com/office/drawing/2014/main" id="{57F7C10B-801C-8942-B41D-68936C3CE1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0413" y="3654425"/>
          <a:ext cx="2362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2" name="Equation" r:id="rId15" imgW="13601700" imgH="4972050" progId="Equation.DSMT4">
                  <p:embed/>
                </p:oleObj>
              </mc:Choice>
              <mc:Fallback>
                <p:oleObj name="Equation" r:id="rId15" imgW="13601700" imgH="4972050" progId="Equation.DSMT4">
                  <p:embed/>
                  <p:pic>
                    <p:nvPicPr>
                      <p:cNvPr id="27" name="对象 6">
                        <a:extLst>
                          <a:ext uri="{FF2B5EF4-FFF2-40B4-BE49-F238E27FC236}">
                            <a16:creationId xmlns:a16="http://schemas.microsoft.com/office/drawing/2014/main" id="{57F7C10B-801C-8942-B41D-68936C3CE1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0413" y="3654425"/>
                        <a:ext cx="2362200" cy="863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19">
            <a:extLst>
              <a:ext uri="{FF2B5EF4-FFF2-40B4-BE49-F238E27FC236}">
                <a16:creationId xmlns:a16="http://schemas.microsoft.com/office/drawing/2014/main" id="{0ADFDCF0-A193-3542-8063-4CCAEECDA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8" y="4508500"/>
            <a:ext cx="8596312" cy="46196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质心系，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合力矩为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0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，角动量守恒，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两质点作匀角速度转动</a:t>
            </a:r>
          </a:p>
        </p:txBody>
      </p:sp>
      <p:graphicFrame>
        <p:nvGraphicFramePr>
          <p:cNvPr id="29" name="对象 6">
            <a:extLst>
              <a:ext uri="{FF2B5EF4-FFF2-40B4-BE49-F238E27FC236}">
                <a16:creationId xmlns:a16="http://schemas.microsoft.com/office/drawing/2014/main" id="{E7B5163B-655B-CE48-A5CE-3FDF27567F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0675" y="5000625"/>
          <a:ext cx="1143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3" name="Equation" r:id="rId17" imgW="6584950" imgH="4972050" progId="Equation.DSMT4">
                  <p:embed/>
                </p:oleObj>
              </mc:Choice>
              <mc:Fallback>
                <p:oleObj name="Equation" r:id="rId17" imgW="6584950" imgH="4972050" progId="Equation.DSMT4">
                  <p:embed/>
                  <p:pic>
                    <p:nvPicPr>
                      <p:cNvPr id="29" name="对象 6">
                        <a:extLst>
                          <a:ext uri="{FF2B5EF4-FFF2-40B4-BE49-F238E27FC236}">
                            <a16:creationId xmlns:a16="http://schemas.microsoft.com/office/drawing/2014/main" id="{E7B5163B-655B-CE48-A5CE-3FDF27567F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675" y="5000625"/>
                        <a:ext cx="1143000" cy="863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6">
            <a:extLst>
              <a:ext uri="{FF2B5EF4-FFF2-40B4-BE49-F238E27FC236}">
                <a16:creationId xmlns:a16="http://schemas.microsoft.com/office/drawing/2014/main" id="{10CB7D74-F233-4646-9C13-2D0500E69A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3644900"/>
          <a:ext cx="1778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4" name="Equation" r:id="rId19" imgW="10242550" imgH="4972050" progId="Equation.DSMT4">
                  <p:embed/>
                </p:oleObj>
              </mc:Choice>
              <mc:Fallback>
                <p:oleObj name="Equation" r:id="rId19" imgW="10242550" imgH="4972050" progId="Equation.DSMT4">
                  <p:embed/>
                  <p:pic>
                    <p:nvPicPr>
                      <p:cNvPr id="32" name="对象 6">
                        <a:extLst>
                          <a:ext uri="{FF2B5EF4-FFF2-40B4-BE49-F238E27FC236}">
                            <a16:creationId xmlns:a16="http://schemas.microsoft.com/office/drawing/2014/main" id="{10CB7D74-F233-4646-9C13-2D0500E69A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644900"/>
                        <a:ext cx="1778000" cy="863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19">
            <a:extLst>
              <a:ext uri="{FF2B5EF4-FFF2-40B4-BE49-F238E27FC236}">
                <a16:creationId xmlns:a16="http://schemas.microsoft.com/office/drawing/2014/main" id="{F1E3B252-6C2B-A14C-BAC3-B427E1D65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153025"/>
            <a:ext cx="1231900" cy="46196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零时刻</a:t>
            </a:r>
          </a:p>
        </p:txBody>
      </p:sp>
      <p:graphicFrame>
        <p:nvGraphicFramePr>
          <p:cNvPr id="34" name="对象 6">
            <a:extLst>
              <a:ext uri="{FF2B5EF4-FFF2-40B4-BE49-F238E27FC236}">
                <a16:creationId xmlns:a16="http://schemas.microsoft.com/office/drawing/2014/main" id="{1AC28E5D-88A6-E847-B794-C64D4EA8AD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00388" y="5030788"/>
          <a:ext cx="3378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5" name="Equation" r:id="rId21" imgW="19456400" imgH="4972050" progId="Equation.DSMT4">
                  <p:embed/>
                </p:oleObj>
              </mc:Choice>
              <mc:Fallback>
                <p:oleObj name="Equation" r:id="rId21" imgW="19456400" imgH="4972050" progId="Equation.DSMT4">
                  <p:embed/>
                  <p:pic>
                    <p:nvPicPr>
                      <p:cNvPr id="34" name="对象 6">
                        <a:extLst>
                          <a:ext uri="{FF2B5EF4-FFF2-40B4-BE49-F238E27FC236}">
                            <a16:creationId xmlns:a16="http://schemas.microsoft.com/office/drawing/2014/main" id="{1AC28E5D-88A6-E847-B794-C64D4EA8AD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388" y="5030788"/>
                        <a:ext cx="3378200" cy="863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6">
            <a:extLst>
              <a:ext uri="{FF2B5EF4-FFF2-40B4-BE49-F238E27FC236}">
                <a16:creationId xmlns:a16="http://schemas.microsoft.com/office/drawing/2014/main" id="{5B491E42-14E6-C04B-8BA2-B96F20AC43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7713" y="5894388"/>
          <a:ext cx="1854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6" name="Equation" r:id="rId23" imgW="10680700" imgH="4972050" progId="Equation.DSMT4">
                  <p:embed/>
                </p:oleObj>
              </mc:Choice>
              <mc:Fallback>
                <p:oleObj name="Equation" r:id="rId23" imgW="10680700" imgH="4972050" progId="Equation.DSMT4">
                  <p:embed/>
                  <p:pic>
                    <p:nvPicPr>
                      <p:cNvPr id="35" name="对象 6">
                        <a:extLst>
                          <a:ext uri="{FF2B5EF4-FFF2-40B4-BE49-F238E27FC236}">
                            <a16:creationId xmlns:a16="http://schemas.microsoft.com/office/drawing/2014/main" id="{5B491E42-14E6-C04B-8BA2-B96F20AC43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5894388"/>
                        <a:ext cx="1854200" cy="863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6">
            <a:extLst>
              <a:ext uri="{FF2B5EF4-FFF2-40B4-BE49-F238E27FC236}">
                <a16:creationId xmlns:a16="http://schemas.microsoft.com/office/drawing/2014/main" id="{AE9657BB-09BE-0B4E-8EFE-5613340F71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10400" y="4983163"/>
          <a:ext cx="1600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7" name="Equation" r:id="rId25" imgW="9213850" imgH="4972050" progId="Equation.DSMT4">
                  <p:embed/>
                </p:oleObj>
              </mc:Choice>
              <mc:Fallback>
                <p:oleObj name="Equation" r:id="rId25" imgW="9213850" imgH="4972050" progId="Equation.DSMT4">
                  <p:embed/>
                  <p:pic>
                    <p:nvPicPr>
                      <p:cNvPr id="36" name="对象 6">
                        <a:extLst>
                          <a:ext uri="{FF2B5EF4-FFF2-40B4-BE49-F238E27FC236}">
                            <a16:creationId xmlns:a16="http://schemas.microsoft.com/office/drawing/2014/main" id="{AE9657BB-09BE-0B4E-8EFE-5613340F71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4983163"/>
                        <a:ext cx="1600200" cy="863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536D9D-62CE-4A0A-ACFB-10613BC7E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221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8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对象 6">
            <a:extLst>
              <a:ext uri="{FF2B5EF4-FFF2-40B4-BE49-F238E27FC236}">
                <a16:creationId xmlns:a16="http://schemas.microsoft.com/office/drawing/2014/main" id="{CD1AFC40-AFF6-D248-8554-C0FD8303EA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388" y="165100"/>
          <a:ext cx="2362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6" name="Equation" r:id="rId3" imgW="13601700" imgH="4972050" progId="Equation.DSMT4">
                  <p:embed/>
                </p:oleObj>
              </mc:Choice>
              <mc:Fallback>
                <p:oleObj name="Equation" r:id="rId3" imgW="13601700" imgH="4972050" progId="Equation.DSMT4">
                  <p:embed/>
                  <p:pic>
                    <p:nvPicPr>
                      <p:cNvPr id="14" name="对象 6">
                        <a:extLst>
                          <a:ext uri="{FF2B5EF4-FFF2-40B4-BE49-F238E27FC236}">
                            <a16:creationId xmlns:a16="http://schemas.microsoft.com/office/drawing/2014/main" id="{CD1AFC40-AFF6-D248-8554-C0FD8303EA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165100"/>
                        <a:ext cx="2362200" cy="863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6">
            <a:extLst>
              <a:ext uri="{FF2B5EF4-FFF2-40B4-BE49-F238E27FC236}">
                <a16:creationId xmlns:a16="http://schemas.microsoft.com/office/drawing/2014/main" id="{CF35F036-F097-5848-93C6-E8E08A9266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388" y="1173163"/>
          <a:ext cx="4927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7" name="Equation" r:id="rId5" imgW="28378150" imgH="5264150" progId="Equation.DSMT4">
                  <p:embed/>
                </p:oleObj>
              </mc:Choice>
              <mc:Fallback>
                <p:oleObj name="Equation" r:id="rId5" imgW="28378150" imgH="5264150" progId="Equation.DSMT4">
                  <p:embed/>
                  <p:pic>
                    <p:nvPicPr>
                      <p:cNvPr id="15" name="对象 6">
                        <a:extLst>
                          <a:ext uri="{FF2B5EF4-FFF2-40B4-BE49-F238E27FC236}">
                            <a16:creationId xmlns:a16="http://schemas.microsoft.com/office/drawing/2014/main" id="{CF35F036-F097-5848-93C6-E8E08A9266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1173163"/>
                        <a:ext cx="4927600" cy="914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6">
            <a:extLst>
              <a:ext uri="{FF2B5EF4-FFF2-40B4-BE49-F238E27FC236}">
                <a16:creationId xmlns:a16="http://schemas.microsoft.com/office/drawing/2014/main" id="{0BECE210-32CF-8A4F-9C61-B032A6F867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9288" y="2087563"/>
          <a:ext cx="5003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8" name="Equation" r:id="rId7" imgW="28816300" imgH="5264150" progId="Equation.DSMT4">
                  <p:embed/>
                </p:oleObj>
              </mc:Choice>
              <mc:Fallback>
                <p:oleObj name="Equation" r:id="rId7" imgW="28816300" imgH="5264150" progId="Equation.DSMT4">
                  <p:embed/>
                  <p:pic>
                    <p:nvPicPr>
                      <p:cNvPr id="16" name="对象 6">
                        <a:extLst>
                          <a:ext uri="{FF2B5EF4-FFF2-40B4-BE49-F238E27FC236}">
                            <a16:creationId xmlns:a16="http://schemas.microsoft.com/office/drawing/2014/main" id="{0BECE210-32CF-8A4F-9C61-B032A6F867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2087563"/>
                        <a:ext cx="5003800" cy="914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6">
            <a:extLst>
              <a:ext uri="{FF2B5EF4-FFF2-40B4-BE49-F238E27FC236}">
                <a16:creationId xmlns:a16="http://schemas.microsoft.com/office/drawing/2014/main" id="{9A5020A8-F8BC-624D-A4EB-663050C87E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56275" y="1298575"/>
          <a:ext cx="2921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9" name="Equation" r:id="rId9" imgW="16821150" imgH="3219450" progId="Equation.DSMT4">
                  <p:embed/>
                </p:oleObj>
              </mc:Choice>
              <mc:Fallback>
                <p:oleObj name="Equation" r:id="rId9" imgW="16821150" imgH="3219450" progId="Equation.DSMT4">
                  <p:embed/>
                  <p:pic>
                    <p:nvPicPr>
                      <p:cNvPr id="17" name="对象 6">
                        <a:extLst>
                          <a:ext uri="{FF2B5EF4-FFF2-40B4-BE49-F238E27FC236}">
                            <a16:creationId xmlns:a16="http://schemas.microsoft.com/office/drawing/2014/main" id="{9A5020A8-F8BC-624D-A4EB-663050C87E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6275" y="1298575"/>
                        <a:ext cx="2921000" cy="558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6">
            <a:extLst>
              <a:ext uri="{FF2B5EF4-FFF2-40B4-BE49-F238E27FC236}">
                <a16:creationId xmlns:a16="http://schemas.microsoft.com/office/drawing/2014/main" id="{3CA6A3ED-F96D-E245-A642-9CAAF08CD3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56275" y="2263775"/>
          <a:ext cx="3175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0" name="Equation" r:id="rId11" imgW="18288000" imgH="3219450" progId="Equation.DSMT4">
                  <p:embed/>
                </p:oleObj>
              </mc:Choice>
              <mc:Fallback>
                <p:oleObj name="Equation" r:id="rId11" imgW="18288000" imgH="3219450" progId="Equation.DSMT4">
                  <p:embed/>
                  <p:pic>
                    <p:nvPicPr>
                      <p:cNvPr id="18" name="对象 6">
                        <a:extLst>
                          <a:ext uri="{FF2B5EF4-FFF2-40B4-BE49-F238E27FC236}">
                            <a16:creationId xmlns:a16="http://schemas.microsoft.com/office/drawing/2014/main" id="{3CA6A3ED-F96D-E245-A642-9CAAF08CD3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6275" y="2263775"/>
                        <a:ext cx="3175000" cy="558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A8B06C95-D26C-EB48-A0C1-95AC9B5207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050" y="3014663"/>
          <a:ext cx="48768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1" name="Equation" r:id="rId13" imgW="28086050" imgH="5848350" progId="Equation.DSMT4">
                  <p:embed/>
                </p:oleObj>
              </mc:Choice>
              <mc:Fallback>
                <p:oleObj name="Equation" r:id="rId13" imgW="28086050" imgH="584835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A8B06C95-D26C-EB48-A0C1-95AC9B5207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050" y="3014663"/>
                        <a:ext cx="4876800" cy="1016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图片 27">
            <a:extLst>
              <a:ext uri="{FF2B5EF4-FFF2-40B4-BE49-F238E27FC236}">
                <a16:creationId xmlns:a16="http://schemas.microsoft.com/office/drawing/2014/main" id="{FFD1FADE-8CE4-1F4D-8C2C-4285A363A72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149725"/>
            <a:ext cx="8001000" cy="221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B56E5D6-E9AA-4083-9EC0-ED03FC58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111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19">
                <a:extLst>
                  <a:ext uri="{FF2B5EF4-FFF2-40B4-BE49-F238E27FC236}">
                    <a16:creationId xmlns:a16="http://schemas.microsoft.com/office/drawing/2014/main" id="{6051136E-42B1-FF44-B793-88E884A706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199" y="41543"/>
                <a:ext cx="9007475" cy="16842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例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：长为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𝑎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的轻弹簧连接的两质点放在光滑平面上，初始时刻弹簧处于原长度，给一个小球以垂直于弹簧的冲量</a:t>
                </a:r>
                <a:r>
                  <a:rPr lang="zh-CN" altLang="en-US" noProof="0" dirty="0">
                    <a:ea typeface="黑体" panose="02010609060101010101" pitchFamily="49" charset="-122"/>
                  </a:rPr>
                  <a:t>，使其速度变为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b="0" i="1" noProof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，求两质点距离的最大值和最小值满足的方程。</a:t>
                </a:r>
              </a:p>
            </p:txBody>
          </p:sp>
        </mc:Choice>
        <mc:Fallback xmlns="">
          <p:sp>
            <p:nvSpPr>
              <p:cNvPr id="2" name="Text Box 19">
                <a:extLst>
                  <a:ext uri="{FF2B5EF4-FFF2-40B4-BE49-F238E27FC236}">
                    <a16:creationId xmlns:a16="http://schemas.microsoft.com/office/drawing/2014/main" id="{6051136E-42B1-FF44-B793-88E884A70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99" y="41543"/>
                <a:ext cx="9007475" cy="1684244"/>
              </a:xfrm>
              <a:prstGeom prst="rect">
                <a:avLst/>
              </a:prstGeom>
              <a:blipFill>
                <a:blip r:embed="rId3"/>
                <a:stretch>
                  <a:fillRect l="-946" b="-6115"/>
                </a:stretch>
              </a:blipFill>
              <a:ln w="127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F7FC9320-77DF-1E4B-A57F-D5FBDE0832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11312" y="1748796"/>
            <a:ext cx="1990725" cy="1752600"/>
            <a:chOff x="644095" y="3068143"/>
            <a:chExt cx="2415737" cy="2125652"/>
          </a:xfrm>
        </p:grpSpPr>
        <p:sp>
          <p:nvSpPr>
            <p:cNvPr id="13333" name="矩形 3">
              <a:extLst>
                <a:ext uri="{FF2B5EF4-FFF2-40B4-BE49-F238E27FC236}">
                  <a16:creationId xmlns:a16="http://schemas.microsoft.com/office/drawing/2014/main" id="{F94C2AC6-2F70-874B-8BE0-5DA4E8A8B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95" y="3068143"/>
              <a:ext cx="2415737" cy="212565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334" name="组合 4">
              <a:extLst>
                <a:ext uri="{FF2B5EF4-FFF2-40B4-BE49-F238E27FC236}">
                  <a16:creationId xmlns:a16="http://schemas.microsoft.com/office/drawing/2014/main" id="{0E32D11F-818F-B742-82BF-E50A3D650E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3688" y="3284984"/>
              <a:ext cx="108000" cy="1251654"/>
              <a:chOff x="1763688" y="3465016"/>
              <a:chExt cx="108000" cy="1251654"/>
            </a:xfrm>
          </p:grpSpPr>
          <p:cxnSp>
            <p:nvCxnSpPr>
              <p:cNvPr id="13339" name="直接连接符 9">
                <a:extLst>
                  <a:ext uri="{FF2B5EF4-FFF2-40B4-BE49-F238E27FC236}">
                    <a16:creationId xmlns:a16="http://schemas.microsoft.com/office/drawing/2014/main" id="{44B46B17-3C9C-9A49-8E39-E66482B8CA6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801325" y="3567866"/>
                <a:ext cx="0" cy="1085270"/>
              </a:xfrm>
              <a:prstGeom prst="line">
                <a:avLst/>
              </a:prstGeom>
              <a:noFill/>
              <a:ln w="57150" algn="ctr">
                <a:solidFill>
                  <a:srgbClr val="00B0F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3340" name="椭圆 10">
                <a:extLst>
                  <a:ext uri="{FF2B5EF4-FFF2-40B4-BE49-F238E27FC236}">
                    <a16:creationId xmlns:a16="http://schemas.microsoft.com/office/drawing/2014/main" id="{058D28DA-0DD1-BB49-8144-3FDCB6319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3688" y="4608670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341" name="椭圆 11">
                <a:extLst>
                  <a:ext uri="{FF2B5EF4-FFF2-40B4-BE49-F238E27FC236}">
                    <a16:creationId xmlns:a16="http://schemas.microsoft.com/office/drawing/2014/main" id="{F18DEFEA-4521-F549-8C45-E3F1EB0383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3688" y="3465016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3335" name="直接箭头连接符 5">
              <a:extLst>
                <a:ext uri="{FF2B5EF4-FFF2-40B4-BE49-F238E27FC236}">
                  <a16:creationId xmlns:a16="http://schemas.microsoft.com/office/drawing/2014/main" id="{26D47B2D-F219-F248-8AB9-1ACBB9F830D2}"/>
                </a:ext>
              </a:extLst>
            </p:cNvPr>
            <p:cNvCxnSpPr>
              <a:cxnSpLocks noChangeShapeType="1"/>
              <a:stCxn id="13340" idx="2"/>
            </p:cNvCxnSpPr>
            <p:nvPr/>
          </p:nvCxnSpPr>
          <p:spPr bwMode="auto">
            <a:xfrm flipV="1">
              <a:off x="1763688" y="4473104"/>
              <a:ext cx="984454" cy="9534"/>
            </a:xfrm>
            <a:prstGeom prst="straightConnector1">
              <a:avLst/>
            </a:prstGeom>
            <a:noFill/>
            <a:ln w="38100" algn="ctr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336" name="对象 6">
                  <a:extLst>
                    <a:ext uri="{FF2B5EF4-FFF2-40B4-BE49-F238E27FC236}">
                      <a16:creationId xmlns:a16="http://schemas.microsoft.com/office/drawing/2014/main" id="{85610341-3625-CB4F-B6AE-D7C9CC857C9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93299" y="4532380"/>
                <a:ext cx="349200" cy="5715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7740" name="Equation" r:id="rId4" imgW="1606550" imgH="2635250" progId="Equation.DSMT4">
                        <p:embed/>
                      </p:oleObj>
                    </mc:Choice>
                    <mc:Fallback>
                      <p:oleObj name="Equation" r:id="rId4" imgW="1606550" imgH="2635250" progId="Equation.DSMT4">
                        <p:embed/>
                        <p:pic>
                          <p:nvPicPr>
                            <p:cNvPr id="13336" name="对象 6">
                              <a:extLst>
                                <a:ext uri="{FF2B5EF4-FFF2-40B4-BE49-F238E27FC236}">
                                  <a16:creationId xmlns:a16="http://schemas.microsoft.com/office/drawing/2014/main" id="{85610341-3625-CB4F-B6AE-D7C9CC857C9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93299" y="4532380"/>
                              <a:ext cx="349200" cy="571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3336" name="对象 6">
                  <a:extLst>
                    <a:ext uri="{FF2B5EF4-FFF2-40B4-BE49-F238E27FC236}">
                      <a16:creationId xmlns:a16="http://schemas.microsoft.com/office/drawing/2014/main" id="{85610341-3625-CB4F-B6AE-D7C9CC857C9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93299" y="4532380"/>
                <a:ext cx="349200" cy="5715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7695" name="Equation" r:id="rId6" imgW="1606550" imgH="2635250" progId="Equation.DSMT4">
                        <p:embed/>
                      </p:oleObj>
                    </mc:Choice>
                    <mc:Fallback>
                      <p:oleObj name="Equation" r:id="rId6" imgW="1606550" imgH="2635250" progId="Equation.DSMT4">
                        <p:embed/>
                        <p:pic>
                          <p:nvPicPr>
                            <p:cNvPr id="13336" name="对象 6">
                              <a:extLst>
                                <a:ext uri="{FF2B5EF4-FFF2-40B4-BE49-F238E27FC236}">
                                  <a16:creationId xmlns:a16="http://schemas.microsoft.com/office/drawing/2014/main" id="{85610341-3625-CB4F-B6AE-D7C9CC857C9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93299" y="4532380"/>
                              <a:ext cx="349200" cy="571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37" name="对象 7">
                  <a:extLst>
                    <a:ext uri="{FF2B5EF4-FFF2-40B4-BE49-F238E27FC236}">
                      <a16:creationId xmlns:a16="http://schemas.microsoft.com/office/drawing/2014/main" id="{5BFB5F7D-7EA5-F649-AB1C-733B6200006A}"/>
                    </a:ext>
                  </a:extLst>
                </p:cNvPr>
                <p:cNvSpPr txBox="1"/>
                <p:nvPr/>
              </p:nvSpPr>
              <p:spPr bwMode="auto">
                <a:xfrm>
                  <a:off x="1212391" y="4239555"/>
                  <a:ext cx="475828" cy="5718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337" name="对象 7">
                  <a:extLst>
                    <a:ext uri="{FF2B5EF4-FFF2-40B4-BE49-F238E27FC236}">
                      <a16:creationId xmlns:a16="http://schemas.microsoft.com/office/drawing/2014/main" id="{5BFB5F7D-7EA5-F649-AB1C-733B62000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12391" y="4239555"/>
                  <a:ext cx="475828" cy="571847"/>
                </a:xfrm>
                <a:prstGeom prst="rect">
                  <a:avLst/>
                </a:prstGeom>
                <a:blipFill>
                  <a:blip r:embed="rId8"/>
                  <a:stretch>
                    <a:fillRect r="-9375"/>
                  </a:stretch>
                </a:blipFill>
                <a:ln>
                  <a:noFill/>
                </a:ln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38" name="对象 8">
                  <a:extLst>
                    <a:ext uri="{FF2B5EF4-FFF2-40B4-BE49-F238E27FC236}">
                      <a16:creationId xmlns:a16="http://schemas.microsoft.com/office/drawing/2014/main" id="{9EC4D724-5896-4F46-BD36-53E2A2432AB6}"/>
                    </a:ext>
                  </a:extLst>
                </p:cNvPr>
                <p:cNvSpPr txBox="1"/>
                <p:nvPr/>
              </p:nvSpPr>
              <p:spPr bwMode="auto">
                <a:xfrm>
                  <a:off x="1181568" y="3068906"/>
                  <a:ext cx="506650" cy="5718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338" name="对象 8">
                  <a:extLst>
                    <a:ext uri="{FF2B5EF4-FFF2-40B4-BE49-F238E27FC236}">
                      <a16:creationId xmlns:a16="http://schemas.microsoft.com/office/drawing/2014/main" id="{9EC4D724-5896-4F46-BD36-53E2A2432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81568" y="3068906"/>
                  <a:ext cx="506650" cy="571847"/>
                </a:xfrm>
                <a:prstGeom prst="rect">
                  <a:avLst/>
                </a:prstGeom>
                <a:blipFill>
                  <a:blip r:embed="rId9"/>
                  <a:stretch>
                    <a:fillRect r="-1471"/>
                  </a:stretch>
                </a:blipFill>
                <a:ln>
                  <a:noFill/>
                </a:ln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 Box 19">
                <a:extLst>
                  <a:ext uri="{FF2B5EF4-FFF2-40B4-BE49-F238E27FC236}">
                    <a16:creationId xmlns:a16="http://schemas.microsoft.com/office/drawing/2014/main" id="{88DA3805-9D9C-A044-AF55-8851444E3E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3575407"/>
                <a:ext cx="9128125" cy="286527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ea typeface="黑体" panose="02010609060101010101" pitchFamily="49" charset="-122"/>
                  </a:rPr>
                  <a:t>初始时刻弹簧中点为原点，垂直弹簧且沿初速度方向为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dirty="0">
                    <a:ea typeface="黑体" panose="02010609060101010101" pitchFamily="49" charset="-122"/>
                  </a:rPr>
                  <a:t>轴。</a:t>
                </a:r>
                <a:endParaRPr lang="en-US" altLang="zh-CN" dirty="0"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ea typeface="黑体" panose="02010609060101010101" pitchFamily="49" charset="-122"/>
                  </a:rPr>
                  <a:t>两质点组成两体系统，可以等价为两个独立质点的运动</a:t>
                </a:r>
                <a:endParaRPr lang="en-US" altLang="zh-CN" dirty="0"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 ⟹   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质心不受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力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，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匀速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直线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运动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，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𝑡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</m:t>
                      </m:r>
                    </m:oMath>
                  </m:oMathPara>
                </a14:m>
                <a:endParaRPr lang="en-US" altLang="zh-CN" b="0" dirty="0"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𝜇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𝑘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⟹    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折合质点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在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有心力场中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运动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⟹</m:t>
                      </m:r>
                    </m:oMath>
                  </m:oMathPara>
                </a14:m>
                <a:endParaRPr lang="en-US" altLang="zh-CN" b="0" dirty="0">
                  <a:ea typeface="黑体" panose="02010609060101010101" pitchFamily="49" charset="-122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角动量守恒    </a:t>
                </a:r>
                <a:r>
                  <a:rPr lang="en-US" altLang="zh-CN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+    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机械能守恒</a:t>
                </a:r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26" name="Text Box 19">
                <a:extLst>
                  <a:ext uri="{FF2B5EF4-FFF2-40B4-BE49-F238E27FC236}">
                    <a16:creationId xmlns:a16="http://schemas.microsoft.com/office/drawing/2014/main" id="{88DA3805-9D9C-A044-AF55-8851444E3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575407"/>
                <a:ext cx="9128125" cy="2865272"/>
              </a:xfrm>
              <a:prstGeom prst="rect">
                <a:avLst/>
              </a:prstGeom>
              <a:blipFill>
                <a:blip r:embed="rId10"/>
                <a:stretch>
                  <a:fillRect l="-1002" b="-4043"/>
                </a:stretch>
              </a:blipFill>
              <a:ln w="127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729CA78A-E34E-5347-93DD-A24607A94988}"/>
              </a:ext>
            </a:extLst>
          </p:cNvPr>
          <p:cNvGrpSpPr>
            <a:grpSpLocks/>
          </p:cNvGrpSpPr>
          <p:nvPr/>
        </p:nvGrpSpPr>
        <p:grpSpPr bwMode="auto">
          <a:xfrm>
            <a:off x="5541963" y="1748796"/>
            <a:ext cx="1990725" cy="1752600"/>
            <a:chOff x="5541173" y="1700808"/>
            <a:chExt cx="1990992" cy="1752600"/>
          </a:xfrm>
        </p:grpSpPr>
        <p:grpSp>
          <p:nvGrpSpPr>
            <p:cNvPr id="13320" name="组合 12">
              <a:extLst>
                <a:ext uri="{FF2B5EF4-FFF2-40B4-BE49-F238E27FC236}">
                  <a16:creationId xmlns:a16="http://schemas.microsoft.com/office/drawing/2014/main" id="{E4C4CE7E-E706-724E-8101-6F3D272FD9A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41173" y="1700808"/>
              <a:ext cx="1990992" cy="1752600"/>
              <a:chOff x="4565596" y="3031540"/>
              <a:chExt cx="2415737" cy="2125652"/>
            </a:xfrm>
          </p:grpSpPr>
          <p:grpSp>
            <p:nvGrpSpPr>
              <p:cNvPr id="13322" name="组合 13">
                <a:extLst>
                  <a:ext uri="{FF2B5EF4-FFF2-40B4-BE49-F238E27FC236}">
                    <a16:creationId xmlns:a16="http://schemas.microsoft.com/office/drawing/2014/main" id="{D456A816-E1D5-874C-98E6-AE46095A6C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65596" y="3031540"/>
                <a:ext cx="2415737" cy="2125652"/>
                <a:chOff x="644095" y="3068143"/>
                <a:chExt cx="2415737" cy="2125652"/>
              </a:xfrm>
            </p:grpSpPr>
            <p:sp>
              <p:nvSpPr>
                <p:cNvPr id="13324" name="矩形 15">
                  <a:extLst>
                    <a:ext uri="{FF2B5EF4-FFF2-40B4-BE49-F238E27FC236}">
                      <a16:creationId xmlns:a16="http://schemas.microsoft.com/office/drawing/2014/main" id="{E4A1DE3D-7B83-534A-A5D5-1272344E58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4095" y="3068143"/>
                  <a:ext cx="2415737" cy="2125652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13325" name="组合 16">
                  <a:extLst>
                    <a:ext uri="{FF2B5EF4-FFF2-40B4-BE49-F238E27FC236}">
                      <a16:creationId xmlns:a16="http://schemas.microsoft.com/office/drawing/2014/main" id="{E6EEC08D-862A-7C42-8F2B-9389D47ECED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63688" y="3284984"/>
                  <a:ext cx="108000" cy="1251654"/>
                  <a:chOff x="1763688" y="3465016"/>
                  <a:chExt cx="108000" cy="1251654"/>
                </a:xfrm>
              </p:grpSpPr>
              <p:cxnSp>
                <p:nvCxnSpPr>
                  <p:cNvPr id="13330" name="直接连接符 21">
                    <a:extLst>
                      <a:ext uri="{FF2B5EF4-FFF2-40B4-BE49-F238E27FC236}">
                        <a16:creationId xmlns:a16="http://schemas.microsoft.com/office/drawing/2014/main" id="{C183E572-FFA1-7C44-B8D9-EC93CA0530D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801325" y="3567866"/>
                    <a:ext cx="0" cy="1085270"/>
                  </a:xfrm>
                  <a:prstGeom prst="line">
                    <a:avLst/>
                  </a:prstGeom>
                  <a:noFill/>
                  <a:ln w="57150" algn="ctr">
                    <a:solidFill>
                      <a:srgbClr val="00B0F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13331" name="椭圆 22">
                    <a:extLst>
                      <a:ext uri="{FF2B5EF4-FFF2-40B4-BE49-F238E27FC236}">
                        <a16:creationId xmlns:a16="http://schemas.microsoft.com/office/drawing/2014/main" id="{6757B71F-C25D-4046-AD06-61FA7BA729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3688" y="4608670"/>
                    <a:ext cx="108000" cy="108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3332" name="椭圆 23">
                    <a:extLst>
                      <a:ext uri="{FF2B5EF4-FFF2-40B4-BE49-F238E27FC236}">
                        <a16:creationId xmlns:a16="http://schemas.microsoft.com/office/drawing/2014/main" id="{F64CD24D-3906-3347-9A8C-CEF91E903B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3688" y="3465016"/>
                    <a:ext cx="108000" cy="108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cxnSp>
              <p:nvCxnSpPr>
                <p:cNvPr id="13326" name="直接箭头连接符 17">
                  <a:extLst>
                    <a:ext uri="{FF2B5EF4-FFF2-40B4-BE49-F238E27FC236}">
                      <a16:creationId xmlns:a16="http://schemas.microsoft.com/office/drawing/2014/main" id="{2B345B85-F211-0249-800A-BB9FDE93B6B6}"/>
                    </a:ext>
                  </a:extLst>
                </p:cNvPr>
                <p:cNvCxnSpPr>
                  <a:cxnSpLocks noChangeShapeType="1"/>
                  <a:stCxn id="13331" idx="2"/>
                </p:cNvCxnSpPr>
                <p:nvPr/>
              </p:nvCxnSpPr>
              <p:spPr bwMode="auto">
                <a:xfrm>
                  <a:off x="1763688" y="4482638"/>
                  <a:ext cx="615003" cy="0"/>
                </a:xfrm>
                <a:prstGeom prst="straightConnector1">
                  <a:avLst/>
                </a:prstGeom>
                <a:noFill/>
                <a:ln w="38100" algn="ctr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3327" name="对象 18">
                      <a:extLst>
                        <a:ext uri="{FF2B5EF4-FFF2-40B4-BE49-F238E27FC236}">
                          <a16:creationId xmlns:a16="http://schemas.microsoft.com/office/drawing/2014/main" id="{CF5BC7B4-14A5-8642-93C8-EE8B69F9FFE7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2432536" y="4532958"/>
                    <a:ext cx="473837" cy="571847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7741" name="Equation" r:id="rId11" imgW="2197100" imgH="2635250" progId="Equation.DSMT4">
                            <p:embed/>
                          </p:oleObj>
                        </mc:Choice>
                        <mc:Fallback>
                          <p:oleObj name="Equation" r:id="rId11" imgW="2197100" imgH="2635250" progId="Equation.DSMT4">
                            <p:embed/>
                            <p:pic>
                              <p:nvPicPr>
                                <p:cNvPr id="13327" name="对象 18">
                                  <a:extLst>
                                    <a:ext uri="{FF2B5EF4-FFF2-40B4-BE49-F238E27FC236}">
                                      <a16:creationId xmlns:a16="http://schemas.microsoft.com/office/drawing/2014/main" id="{CF5BC7B4-14A5-8642-93C8-EE8B69F9FFE7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2">
                                  <a:extLst>
                                    <a:ext uri="{28A0092B-C50C-407E-A947-70E740481C1C}">
                                      <a14:useLocalDpi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432536" y="4532958"/>
                                  <a:ext cx="473837" cy="57184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13327" name="对象 18">
                      <a:extLst>
                        <a:ext uri="{FF2B5EF4-FFF2-40B4-BE49-F238E27FC236}">
                          <a16:creationId xmlns:a16="http://schemas.microsoft.com/office/drawing/2014/main" id="{CF5BC7B4-14A5-8642-93C8-EE8B69F9FFE7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2432536" y="4532958"/>
                    <a:ext cx="473837" cy="571847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27696" name="Equation" r:id="rId13" imgW="2197100" imgH="2635250" progId="Equation.DSMT4">
                            <p:embed/>
                          </p:oleObj>
                        </mc:Choice>
                        <mc:Fallback>
                          <p:oleObj name="Equation" r:id="rId13" imgW="2197100" imgH="2635250" progId="Equation.DSMT4">
                            <p:embed/>
                            <p:pic>
                              <p:nvPicPr>
                                <p:cNvPr id="13327" name="对象 18">
                                  <a:extLst>
                                    <a:ext uri="{FF2B5EF4-FFF2-40B4-BE49-F238E27FC236}">
                                      <a16:creationId xmlns:a16="http://schemas.microsoft.com/office/drawing/2014/main" id="{CF5BC7B4-14A5-8642-93C8-EE8B69F9FFE7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432536" y="4532958"/>
                                  <a:ext cx="473837" cy="57184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28" name="对象 19">
                      <a:extLst>
                        <a:ext uri="{FF2B5EF4-FFF2-40B4-BE49-F238E27FC236}">
                          <a16:creationId xmlns:a16="http://schemas.microsoft.com/office/drawing/2014/main" id="{B4F85334-A9E2-6047-A5A7-C8980362A952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1212390" y="4239555"/>
                      <a:ext cx="475828" cy="5718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>
                      <a:norm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3328" name="对象 19">
                      <a:extLst>
                        <a:ext uri="{FF2B5EF4-FFF2-40B4-BE49-F238E27FC236}">
                          <a16:creationId xmlns:a16="http://schemas.microsoft.com/office/drawing/2014/main" id="{B4F85334-A9E2-6047-A5A7-C8980362A95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1212390" y="4239555"/>
                      <a:ext cx="475828" cy="571847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r="-7813"/>
                      </a:stretch>
                    </a:blipFill>
                    <a:ln>
                      <a:noFill/>
                    </a:ln>
                    <a:ex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29" name="对象 20">
                      <a:extLst>
                        <a:ext uri="{FF2B5EF4-FFF2-40B4-BE49-F238E27FC236}">
                          <a16:creationId xmlns:a16="http://schemas.microsoft.com/office/drawing/2014/main" id="{50C58A1E-5327-A141-B928-94D2A43FD28E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1950211" y="3068906"/>
                      <a:ext cx="506649" cy="5699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>
                      <a:norm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3329" name="对象 20">
                      <a:extLst>
                        <a:ext uri="{FF2B5EF4-FFF2-40B4-BE49-F238E27FC236}">
                          <a16:creationId xmlns:a16="http://schemas.microsoft.com/office/drawing/2014/main" id="{50C58A1E-5327-A141-B928-94D2A43FD2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1950211" y="3068906"/>
                      <a:ext cx="506649" cy="569921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r="-1471"/>
                      </a:stretch>
                    </a:blipFill>
                    <a:ln>
                      <a:noFill/>
                    </a:ln>
                    <a:ex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3323" name="直接箭头连接符 14">
                <a:extLst>
                  <a:ext uri="{FF2B5EF4-FFF2-40B4-BE49-F238E27FC236}">
                    <a16:creationId xmlns:a16="http://schemas.microsoft.com/office/drawing/2014/main" id="{C14B3F3A-C82A-9141-9677-3DDDC206B86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133683" y="3297232"/>
                <a:ext cx="623640" cy="5149"/>
              </a:xfrm>
              <a:prstGeom prst="straightConnector1">
                <a:avLst/>
              </a:prstGeom>
              <a:noFill/>
              <a:ln w="38100" algn="ctr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321" name="对象 28">
                  <a:extLst>
                    <a:ext uri="{FF2B5EF4-FFF2-40B4-BE49-F238E27FC236}">
                      <a16:creationId xmlns:a16="http://schemas.microsoft.com/office/drawing/2014/main" id="{29241EAE-C577-1E42-93E5-27E2EA792B6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605463" y="1768475"/>
                <a:ext cx="415925" cy="4714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7742" name="Equation" r:id="rId17" imgW="2343150" imgH="2635250" progId="Equation.DSMT4">
                        <p:embed/>
                      </p:oleObj>
                    </mc:Choice>
                    <mc:Fallback>
                      <p:oleObj name="Equation" r:id="rId17" imgW="2343150" imgH="2635250" progId="Equation.DSMT4">
                        <p:embed/>
                        <p:pic>
                          <p:nvPicPr>
                            <p:cNvPr id="13321" name="对象 28">
                              <a:extLst>
                                <a:ext uri="{FF2B5EF4-FFF2-40B4-BE49-F238E27FC236}">
                                  <a16:creationId xmlns:a16="http://schemas.microsoft.com/office/drawing/2014/main" id="{29241EAE-C577-1E42-93E5-27E2EA792B6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05463" y="1768475"/>
                              <a:ext cx="415925" cy="4714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3321" name="对象 28">
                  <a:extLst>
                    <a:ext uri="{FF2B5EF4-FFF2-40B4-BE49-F238E27FC236}">
                      <a16:creationId xmlns:a16="http://schemas.microsoft.com/office/drawing/2014/main" id="{29241EAE-C577-1E42-93E5-27E2EA792B6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605463" y="1768475"/>
                <a:ext cx="415925" cy="4714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7697" name="Equation" r:id="rId19" imgW="2343150" imgH="2635250" progId="Equation.DSMT4">
                        <p:embed/>
                      </p:oleObj>
                    </mc:Choice>
                    <mc:Fallback>
                      <p:oleObj name="Equation" r:id="rId19" imgW="2343150" imgH="2635250" progId="Equation.DSMT4">
                        <p:embed/>
                        <p:pic>
                          <p:nvPicPr>
                            <p:cNvPr id="13321" name="对象 28">
                              <a:extLst>
                                <a:ext uri="{FF2B5EF4-FFF2-40B4-BE49-F238E27FC236}">
                                  <a16:creationId xmlns:a16="http://schemas.microsoft.com/office/drawing/2014/main" id="{29241EAE-C577-1E42-93E5-27E2EA792B6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05463" y="1768475"/>
                              <a:ext cx="415925" cy="4714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B4C02A-E804-4C73-B5E1-09FAE4B0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796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0FED360-FFFF-4814-BCE9-21D0F5B73AFB}"/>
                  </a:ext>
                </a:extLst>
              </p:cNvPr>
              <p:cNvSpPr/>
              <p:nvPr/>
            </p:nvSpPr>
            <p:spPr>
              <a:xfrm>
                <a:off x="107504" y="188640"/>
                <a:ext cx="8856984" cy="54630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:r>
                  <a:rPr lang="zh-CN" altLang="en-US" dirty="0">
                    <a:latin typeface="Cambria Math" panose="02040503050406030204" pitchFamily="18" charset="0"/>
                    <a:ea typeface="黑体" panose="02010609060101010101" pitchFamily="49" charset="-122"/>
                  </a:rPr>
                  <a:t>因为质心速度与位矢方向相同，故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ea typeface="黑体" panose="02010609060101010101" pitchFamily="49" charset="-122"/>
                  </a:rPr>
                  <a:t>，折合质点角动量</a:t>
                </a:r>
                <a:endParaRPr lang="en-US" altLang="zh-CN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𝑚𝑎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b="0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/>
                <a:r>
                  <a:rPr lang="zh-CN" altLang="en-US" dirty="0">
                    <a:latin typeface="Cambria Math" panose="02040503050406030204" pitchFamily="18" charset="0"/>
                    <a:ea typeface="黑体" panose="02010609060101010101" pitchFamily="49" charset="-122"/>
                  </a:rPr>
                  <a:t>折合质点动能为</a:t>
                </a:r>
                <a:endParaRPr lang="en-US" altLang="zh-CN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4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/>
                <a:r>
                  <a:rPr lang="zh-CN" altLang="en-US" dirty="0">
                    <a:ea typeface="黑体" panose="02010609060101010101" pitchFamily="49" charset="-122"/>
                  </a:rPr>
                  <a:t>利用角动量守恒和机械能守恒，由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𝑚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>
                    <a:ea typeface="黑体" panose="02010609060101010101" pitchFamily="49" charset="-122"/>
                  </a:rPr>
                  <a:t>，</a:t>
                </a:r>
                <a:endParaRPr lang="en-US" altLang="zh-CN" dirty="0"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𝑟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𝑚𝑎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⟹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𝑟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𝑎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𝜇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𝑘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4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⟹  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𝑘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b="0" dirty="0">
                  <a:ea typeface="黑体" panose="02010609060101010101" pitchFamily="49" charset="-122"/>
                </a:endParaRPr>
              </a:p>
              <a:p>
                <a:pPr/>
                <a:r>
                  <a:rPr lang="zh-CN" altLang="en-US" dirty="0">
                    <a:ea typeface="黑体" panose="02010609060101010101" pitchFamily="49" charset="-122"/>
                  </a:rPr>
                  <a:t>两点距离最大时，满足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dirty="0">
                    <a:ea typeface="黑体" panose="02010609060101010101" pitchFamily="49" charset="-122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dirty="0">
                    <a:ea typeface="黑体" panose="02010609060101010101" pitchFamily="49" charset="-122"/>
                  </a:rPr>
                  <a:t>. </a:t>
                </a:r>
                <a:r>
                  <a:rPr lang="zh-CN" altLang="en-US" dirty="0">
                    <a:ea typeface="黑体" panose="02010609060101010101" pitchFamily="49" charset="-122"/>
                  </a:rPr>
                  <a:t>联立以上两式，易得</a:t>
                </a:r>
                <a:endParaRPr lang="en-US" altLang="zh-CN" dirty="0"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+2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dirty="0"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这就是两点距离的极值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满足的方程。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0FED360-FFFF-4814-BCE9-21D0F5B73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88640"/>
                <a:ext cx="8856984" cy="5463099"/>
              </a:xfrm>
              <a:prstGeom prst="rect">
                <a:avLst/>
              </a:prstGeom>
              <a:blipFill>
                <a:blip r:embed="rId2"/>
                <a:stretch>
                  <a:fillRect l="-1101" t="-1228" b="-1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9E4503-D5C7-4EEC-AE67-1A2BDA20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020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19">
            <a:extLst>
              <a:ext uri="{FF2B5EF4-FFF2-40B4-BE49-F238E27FC236}">
                <a16:creationId xmlns:a16="http://schemas.microsoft.com/office/drawing/2014/main" id="{C7F95087-8815-FD4A-A9B1-8D7C98F8C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" y="460375"/>
            <a:ext cx="2757488" cy="46037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例</a:t>
            </a:r>
            <a:r>
              <a:rPr lang="en-US" altLang="zh-CN" dirty="0">
                <a:solidFill>
                  <a:srgbClr val="0000FF"/>
                </a:solidFill>
                <a:ea typeface="黑体" panose="02010609060101010101" pitchFamily="49" charset="-122"/>
              </a:rPr>
              <a:t>4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：两体碰撞</a:t>
            </a:r>
          </a:p>
        </p:txBody>
      </p:sp>
      <p:grpSp>
        <p:nvGrpSpPr>
          <p:cNvPr id="5127" name="组合 95">
            <a:extLst>
              <a:ext uri="{FF2B5EF4-FFF2-40B4-BE49-F238E27FC236}">
                <a16:creationId xmlns:a16="http://schemas.microsoft.com/office/drawing/2014/main" id="{EA83ECC6-0B01-D34D-AF80-6E38822C6060}"/>
              </a:ext>
            </a:extLst>
          </p:cNvPr>
          <p:cNvGrpSpPr>
            <a:grpSpLocks/>
          </p:cNvGrpSpPr>
          <p:nvPr/>
        </p:nvGrpSpPr>
        <p:grpSpPr bwMode="auto">
          <a:xfrm>
            <a:off x="3419475" y="115888"/>
            <a:ext cx="2482850" cy="2322512"/>
            <a:chOff x="6110169" y="2414524"/>
            <a:chExt cx="2482613" cy="2323133"/>
          </a:xfrm>
        </p:grpSpPr>
        <p:grpSp>
          <p:nvGrpSpPr>
            <p:cNvPr id="7181" name="组合 84">
              <a:extLst>
                <a:ext uri="{FF2B5EF4-FFF2-40B4-BE49-F238E27FC236}">
                  <a16:creationId xmlns:a16="http://schemas.microsoft.com/office/drawing/2014/main" id="{65D7E2F5-02D5-EC4A-8757-7546286A9E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0169" y="2414524"/>
              <a:ext cx="2482613" cy="2323133"/>
              <a:chOff x="6110169" y="2402011"/>
              <a:chExt cx="2482613" cy="2323133"/>
            </a:xfrm>
          </p:grpSpPr>
          <p:grpSp>
            <p:nvGrpSpPr>
              <p:cNvPr id="7184" name="组合 42">
                <a:extLst>
                  <a:ext uri="{FF2B5EF4-FFF2-40B4-BE49-F238E27FC236}">
                    <a16:creationId xmlns:a16="http://schemas.microsoft.com/office/drawing/2014/main" id="{872F5F05-30F7-064A-AC8F-85311C3262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10169" y="2402011"/>
                <a:ext cx="2482613" cy="2323133"/>
                <a:chOff x="4105610" y="2402011"/>
                <a:chExt cx="2482613" cy="2323133"/>
              </a:xfrm>
            </p:grpSpPr>
            <p:sp>
              <p:nvSpPr>
                <p:cNvPr id="7189" name="矩形 41">
                  <a:extLst>
                    <a:ext uri="{FF2B5EF4-FFF2-40B4-BE49-F238E27FC236}">
                      <a16:creationId xmlns:a16="http://schemas.microsoft.com/office/drawing/2014/main" id="{B6803D1E-F58D-6A4A-A178-4164C15BA9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5610" y="2402011"/>
                  <a:ext cx="2482613" cy="2323133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cxnSp>
              <p:nvCxnSpPr>
                <p:cNvPr id="7190" name="直接连接符 17">
                  <a:extLst>
                    <a:ext uri="{FF2B5EF4-FFF2-40B4-BE49-F238E27FC236}">
                      <a16:creationId xmlns:a16="http://schemas.microsoft.com/office/drawing/2014/main" id="{A2D708DC-4CCB-F542-849F-F5AB27DD03EC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4687838" y="2780930"/>
                  <a:ext cx="1180306" cy="1584174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191" name="直接连接符 11">
                  <a:extLst>
                    <a:ext uri="{FF2B5EF4-FFF2-40B4-BE49-F238E27FC236}">
                      <a16:creationId xmlns:a16="http://schemas.microsoft.com/office/drawing/2014/main" id="{EE6A8490-9999-494B-BDB2-9444011DD00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4211960" y="3567452"/>
                  <a:ext cx="2160240" cy="0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192" name="直接箭头连接符 6">
                  <a:extLst>
                    <a:ext uri="{FF2B5EF4-FFF2-40B4-BE49-F238E27FC236}">
                      <a16:creationId xmlns:a16="http://schemas.microsoft.com/office/drawing/2014/main" id="{7DB78094-6D1E-8E43-8E4F-8845B3F576E8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4499992" y="3562693"/>
                  <a:ext cx="417959" cy="4760"/>
                </a:xfrm>
                <a:prstGeom prst="straightConnector1">
                  <a:avLst/>
                </a:prstGeom>
                <a:noFill/>
                <a:ln w="38100" algn="ctr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193" name="直接箭头连接符 7">
                  <a:extLst>
                    <a:ext uri="{FF2B5EF4-FFF2-40B4-BE49-F238E27FC236}">
                      <a16:creationId xmlns:a16="http://schemas.microsoft.com/office/drawing/2014/main" id="{649E0B23-7FB2-524B-A267-FDB85A8A2035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>
                  <a:off x="5616116" y="3567452"/>
                  <a:ext cx="468052" cy="5565"/>
                </a:xfrm>
                <a:prstGeom prst="straightConnector1">
                  <a:avLst/>
                </a:prstGeom>
                <a:noFill/>
                <a:ln w="38100" algn="ctr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194" name="直接箭头连接符 12">
                  <a:extLst>
                    <a:ext uri="{FF2B5EF4-FFF2-40B4-BE49-F238E27FC236}">
                      <a16:creationId xmlns:a16="http://schemas.microsoft.com/office/drawing/2014/main" id="{0CF0A76E-FC53-E547-BF5B-0D0FB5FE7CB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5544096" y="2862387"/>
                  <a:ext cx="252040" cy="345025"/>
                </a:xfrm>
                <a:prstGeom prst="straightConnector1">
                  <a:avLst/>
                </a:prstGeom>
                <a:noFill/>
                <a:ln w="38100" algn="ctr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195" name="直接箭头连接符 14">
                  <a:extLst>
                    <a:ext uri="{FF2B5EF4-FFF2-40B4-BE49-F238E27FC236}">
                      <a16:creationId xmlns:a16="http://schemas.microsoft.com/office/drawing/2014/main" id="{00858133-E7FE-3547-95E2-BB3AF93A80AF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>
                  <a:off x="4788024" y="3866793"/>
                  <a:ext cx="290790" cy="354295"/>
                </a:xfrm>
                <a:prstGeom prst="straightConnector1">
                  <a:avLst/>
                </a:prstGeom>
                <a:noFill/>
                <a:ln w="38100" algn="ctr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7196" name="椭圆 37">
                  <a:extLst>
                    <a:ext uri="{FF2B5EF4-FFF2-40B4-BE49-F238E27FC236}">
                      <a16:creationId xmlns:a16="http://schemas.microsoft.com/office/drawing/2014/main" id="{79D0C461-F1A4-1C4D-9BFE-E450B25E0C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9648" y="3513452"/>
                  <a:ext cx="108000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197" name="椭圆 38">
                  <a:extLst>
                    <a:ext uri="{FF2B5EF4-FFF2-40B4-BE49-F238E27FC236}">
                      <a16:creationId xmlns:a16="http://schemas.microsoft.com/office/drawing/2014/main" id="{0D7CFA10-D2AE-824C-88D4-3C84705EFC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1368" y="3160112"/>
                  <a:ext cx="108000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198" name="椭圆 39">
                  <a:extLst>
                    <a:ext uri="{FF2B5EF4-FFF2-40B4-BE49-F238E27FC236}">
                      <a16:creationId xmlns:a16="http://schemas.microsoft.com/office/drawing/2014/main" id="{B0A3E49D-69C7-3141-BA68-7485A2EDD5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26490" y="3819493"/>
                  <a:ext cx="108000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199" name="椭圆 40">
                  <a:extLst>
                    <a:ext uri="{FF2B5EF4-FFF2-40B4-BE49-F238E27FC236}">
                      <a16:creationId xmlns:a16="http://schemas.microsoft.com/office/drawing/2014/main" id="{2C75ACCA-95BA-C24A-B370-2B4F62D524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66172" y="3513452"/>
                  <a:ext cx="108000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aphicFrame>
            <p:nvGraphicFramePr>
              <p:cNvPr id="7185" name="对象 76">
                <a:extLst>
                  <a:ext uri="{FF2B5EF4-FFF2-40B4-BE49-F238E27FC236}">
                    <a16:creationId xmlns:a16="http://schemas.microsoft.com/office/drawing/2014/main" id="{22921EC1-4AA1-FD47-B854-E1AC8706DC0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7138" y="3610162"/>
              <a:ext cx="27940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59" name="Equation" r:id="rId4" imgW="1606550" imgH="2635250" progId="Equation.DSMT4">
                      <p:embed/>
                    </p:oleObj>
                  </mc:Choice>
                  <mc:Fallback>
                    <p:oleObj name="Equation" r:id="rId4" imgW="1606550" imgH="2635250" progId="Equation.DSMT4">
                      <p:embed/>
                      <p:pic>
                        <p:nvPicPr>
                          <p:cNvPr id="0" name="对象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138" y="3610162"/>
                            <a:ext cx="27940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186" name="对象 77">
                <a:extLst>
                  <a:ext uri="{FF2B5EF4-FFF2-40B4-BE49-F238E27FC236}">
                    <a16:creationId xmlns:a16="http://schemas.microsoft.com/office/drawing/2014/main" id="{AF85011D-8514-674E-A3F2-7F27CB24E3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75588" y="3684775"/>
              <a:ext cx="30480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60" name="Equation" r:id="rId6" imgW="1752600" imgH="2635250" progId="Equation.DSMT4">
                      <p:embed/>
                    </p:oleObj>
                  </mc:Choice>
                  <mc:Fallback>
                    <p:oleObj name="Equation" r:id="rId6" imgW="1752600" imgH="2635250" progId="Equation.DSMT4">
                      <p:embed/>
                      <p:pic>
                        <p:nvPicPr>
                          <p:cNvPr id="0" name="对象 7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75588" y="3684775"/>
                            <a:ext cx="30480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187" name="对象 78">
                <a:extLst>
                  <a:ext uri="{FF2B5EF4-FFF2-40B4-BE49-F238E27FC236}">
                    <a16:creationId xmlns:a16="http://schemas.microsoft.com/office/drawing/2014/main" id="{DDBC02F7-AF5A-6E45-97E2-E172A781013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766640" y="4249786"/>
              <a:ext cx="40640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61" name="Equation" r:id="rId8" imgW="2343150" imgH="2635250" progId="Equation.DSMT4">
                      <p:embed/>
                    </p:oleObj>
                  </mc:Choice>
                  <mc:Fallback>
                    <p:oleObj name="Equation" r:id="rId8" imgW="2343150" imgH="2635250" progId="Equation.DSMT4">
                      <p:embed/>
                      <p:pic>
                        <p:nvPicPr>
                          <p:cNvPr id="0" name="对象 7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66640" y="4249786"/>
                            <a:ext cx="40640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188" name="对象 79">
                <a:extLst>
                  <a:ext uri="{FF2B5EF4-FFF2-40B4-BE49-F238E27FC236}">
                    <a16:creationId xmlns:a16="http://schemas.microsoft.com/office/drawing/2014/main" id="{20BB31CB-3300-2F43-BDF5-684A6299A97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40675" y="2533837"/>
              <a:ext cx="38100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62" name="Equation" r:id="rId10" imgW="2197100" imgH="2635250" progId="Equation.DSMT4">
                      <p:embed/>
                    </p:oleObj>
                  </mc:Choice>
                  <mc:Fallback>
                    <p:oleObj name="Equation" r:id="rId10" imgW="2197100" imgH="2635250" progId="Equation.DSMT4">
                      <p:embed/>
                      <p:pic>
                        <p:nvPicPr>
                          <p:cNvPr id="0" name="对象 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940675" y="2533837"/>
                            <a:ext cx="38100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2" name="空心弧 91">
              <a:extLst>
                <a:ext uri="{FF2B5EF4-FFF2-40B4-BE49-F238E27FC236}">
                  <a16:creationId xmlns:a16="http://schemas.microsoft.com/office/drawing/2014/main" id="{48E3DF3B-A163-8241-A921-7F7E039C6654}"/>
                </a:ext>
              </a:extLst>
            </p:cNvPr>
            <p:cNvSpPr/>
            <p:nvPr/>
          </p:nvSpPr>
          <p:spPr bwMode="auto">
            <a:xfrm rot="7361508">
              <a:off x="7109322" y="3303053"/>
              <a:ext cx="463674" cy="471442"/>
            </a:xfrm>
            <a:prstGeom prst="blockArc">
              <a:avLst>
                <a:gd name="adj1" fmla="val 10809482"/>
                <a:gd name="adj2" fmla="val 14963142"/>
                <a:gd name="adj3" fmla="val 5769"/>
              </a:avLst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graphicFrame>
          <p:nvGraphicFramePr>
            <p:cNvPr id="7183" name="对象 92">
              <a:extLst>
                <a:ext uri="{FF2B5EF4-FFF2-40B4-BE49-F238E27FC236}">
                  <a16:creationId xmlns:a16="http://schemas.microsoft.com/office/drawing/2014/main" id="{F011F802-6669-F842-A4A0-600EAE4112F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44305" y="3139839"/>
            <a:ext cx="296784" cy="411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63" name="Equation" r:id="rId12" imgW="1898650" imgH="2635250" progId="Equation.DSMT4">
                    <p:embed/>
                  </p:oleObj>
                </mc:Choice>
                <mc:Fallback>
                  <p:oleObj name="Equation" r:id="rId12" imgW="1898650" imgH="2635250" progId="Equation.DSMT4">
                    <p:embed/>
                    <p:pic>
                      <p:nvPicPr>
                        <p:cNvPr id="0" name="对象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44305" y="3139839"/>
                          <a:ext cx="296784" cy="411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6" name="对象 94">
            <a:extLst>
              <a:ext uri="{FF2B5EF4-FFF2-40B4-BE49-F238E27FC236}">
                <a16:creationId xmlns:a16="http://schemas.microsoft.com/office/drawing/2014/main" id="{C1D24004-10A6-6D49-BF0E-B84312EBD2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9975" y="2455863"/>
          <a:ext cx="1930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4" name="Equation" r:id="rId14" imgW="11118850" imgH="4972050" progId="Equation.DSMT4">
                  <p:embed/>
                </p:oleObj>
              </mc:Choice>
              <mc:Fallback>
                <p:oleObj name="Equation" r:id="rId14" imgW="11118850" imgH="4972050" progId="Equation.DSMT4">
                  <p:embed/>
                  <p:pic>
                    <p:nvPicPr>
                      <p:cNvPr id="0" name="对象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455863"/>
                        <a:ext cx="1930400" cy="863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94">
            <a:extLst>
              <a:ext uri="{FF2B5EF4-FFF2-40B4-BE49-F238E27FC236}">
                <a16:creationId xmlns:a16="http://schemas.microsoft.com/office/drawing/2014/main" id="{CE7BEADF-9B68-F54F-8C73-55D1475066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30800" y="2455863"/>
          <a:ext cx="1955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5" name="Equation" r:id="rId16" imgW="11264900" imgH="4972050" progId="Equation.DSMT4">
                  <p:embed/>
                </p:oleObj>
              </mc:Choice>
              <mc:Fallback>
                <p:oleObj name="Equation" r:id="rId16" imgW="11264900" imgH="4972050" progId="Equation.DSMT4">
                  <p:embed/>
                  <p:pic>
                    <p:nvPicPr>
                      <p:cNvPr id="0" name="对象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800" y="2455863"/>
                        <a:ext cx="1955800" cy="863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94">
            <a:extLst>
              <a:ext uri="{FF2B5EF4-FFF2-40B4-BE49-F238E27FC236}">
                <a16:creationId xmlns:a16="http://schemas.microsoft.com/office/drawing/2014/main" id="{20E86D74-C38F-AF49-92F4-B05122BFBB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84938" y="915988"/>
          <a:ext cx="1955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6" name="Equation" r:id="rId18" imgW="11264900" imgH="5264150" progId="Equation.DSMT4">
                  <p:embed/>
                </p:oleObj>
              </mc:Choice>
              <mc:Fallback>
                <p:oleObj name="Equation" r:id="rId18" imgW="11264900" imgH="5264150" progId="Equation.DSMT4">
                  <p:embed/>
                  <p:pic>
                    <p:nvPicPr>
                      <p:cNvPr id="0" name="对象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4938" y="915988"/>
                        <a:ext cx="1955800" cy="914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 Box 19">
            <a:extLst>
              <a:ext uri="{FF2B5EF4-FFF2-40B4-BE49-F238E27FC236}">
                <a16:creationId xmlns:a16="http://schemas.microsoft.com/office/drawing/2014/main" id="{12874D27-99EF-5642-AE3F-ADD3EDD4E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657475"/>
            <a:ext cx="1512888" cy="46037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FF"/>
                </a:solidFill>
                <a:ea typeface="黑体" panose="02010609060101010101" pitchFamily="49" charset="-122"/>
              </a:rPr>
              <a:t>粒子动能</a:t>
            </a:r>
          </a:p>
        </p:txBody>
      </p:sp>
      <p:sp>
        <p:nvSpPr>
          <p:cNvPr id="60" name="Text Box 19">
            <a:extLst>
              <a:ext uri="{FF2B5EF4-FFF2-40B4-BE49-F238E27FC236}">
                <a16:creationId xmlns:a16="http://schemas.microsoft.com/office/drawing/2014/main" id="{287C08C0-1D1D-384A-B669-AD1ABDACB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27400"/>
            <a:ext cx="9036050" cy="46196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弹性碰撞，机械能守恒，质点速度大小不变，转动相同角度</a:t>
            </a:r>
          </a:p>
        </p:txBody>
      </p:sp>
      <p:sp>
        <p:nvSpPr>
          <p:cNvPr id="61" name="Text Box 19">
            <a:extLst>
              <a:ext uri="{FF2B5EF4-FFF2-40B4-BE49-F238E27FC236}">
                <a16:creationId xmlns:a16="http://schemas.microsoft.com/office/drawing/2014/main" id="{7624ABDF-44F9-0649-AED2-3721A3A44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43463"/>
            <a:ext cx="9036050" cy="461962"/>
          </a:xfrm>
          <a:prstGeom prst="rect">
            <a:avLst/>
          </a:prstGeom>
          <a:solidFill>
            <a:schemeClr val="bg1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非弹性碰撞，机械能不守恒，质点速度大小变化，转动相同角度</a:t>
            </a:r>
          </a:p>
        </p:txBody>
      </p:sp>
      <p:graphicFrame>
        <p:nvGraphicFramePr>
          <p:cNvPr id="62" name="对象 94">
            <a:extLst>
              <a:ext uri="{FF2B5EF4-FFF2-40B4-BE49-F238E27FC236}">
                <a16:creationId xmlns:a16="http://schemas.microsoft.com/office/drawing/2014/main" id="{13AFF92F-302C-C048-9712-5A93F7F9E2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5613" y="3808413"/>
          <a:ext cx="13970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7" name="Equation" r:id="rId20" imgW="8045450" imgH="5848350" progId="Equation.DSMT4">
                  <p:embed/>
                </p:oleObj>
              </mc:Choice>
              <mc:Fallback>
                <p:oleObj name="Equation" r:id="rId20" imgW="8045450" imgH="5848350" progId="Equation.DSMT4">
                  <p:embed/>
                  <p:pic>
                    <p:nvPicPr>
                      <p:cNvPr id="0" name="对象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13" y="3808413"/>
                        <a:ext cx="1397000" cy="1016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94">
            <a:extLst>
              <a:ext uri="{FF2B5EF4-FFF2-40B4-BE49-F238E27FC236}">
                <a16:creationId xmlns:a16="http://schemas.microsoft.com/office/drawing/2014/main" id="{6E0B4A26-DFED-0340-8B7F-82D9B3CE73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65463" y="3806825"/>
          <a:ext cx="34798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8" name="Equation" r:id="rId22" imgW="20040600" imgH="5848350" progId="Equation.DSMT4">
                  <p:embed/>
                </p:oleObj>
              </mc:Choice>
              <mc:Fallback>
                <p:oleObj name="Equation" r:id="rId22" imgW="20040600" imgH="5848350" progId="Equation.DSMT4">
                  <p:embed/>
                  <p:pic>
                    <p:nvPicPr>
                      <p:cNvPr id="0" name="对象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5463" y="3806825"/>
                        <a:ext cx="3479800" cy="1016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94">
            <a:extLst>
              <a:ext uri="{FF2B5EF4-FFF2-40B4-BE49-F238E27FC236}">
                <a16:creationId xmlns:a16="http://schemas.microsoft.com/office/drawing/2014/main" id="{6C1A2DE5-F17E-9E42-9AFF-2108ABA4E5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33713" y="5368925"/>
          <a:ext cx="35306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9" name="Equation" r:id="rId24" imgW="20332700" imgH="5848350" progId="Equation.DSMT4">
                  <p:embed/>
                </p:oleObj>
              </mc:Choice>
              <mc:Fallback>
                <p:oleObj name="Equation" r:id="rId24" imgW="20332700" imgH="5848350" progId="Equation.DSMT4">
                  <p:embed/>
                  <p:pic>
                    <p:nvPicPr>
                      <p:cNvPr id="0" name="对象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3713" y="5368925"/>
                        <a:ext cx="3530600" cy="1016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595CA0-52C5-4A91-9469-0ECAE3A7D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15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animBg="1"/>
      <p:bldP spid="59" grpId="0" animBg="1"/>
      <p:bldP spid="60" grpId="0" animBg="1"/>
      <p:bldP spid="6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9">
            <a:extLst>
              <a:ext uri="{FF2B5EF4-FFF2-40B4-BE49-F238E27FC236}">
                <a16:creationId xmlns:a16="http://schemas.microsoft.com/office/drawing/2014/main" id="{E94AEB09-376D-1F4F-99C1-BD2D78323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913"/>
            <a:ext cx="4325938" cy="461962"/>
          </a:xfrm>
          <a:prstGeom prst="rect">
            <a:avLst/>
          </a:prstGeom>
          <a:solidFill>
            <a:schemeClr val="bg1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例</a:t>
            </a:r>
            <a:r>
              <a:rPr lang="en-US" altLang="zh-CN" dirty="0">
                <a:solidFill>
                  <a:srgbClr val="0000FF"/>
                </a:solidFill>
                <a:ea typeface="黑体" panose="02010609060101010101" pitchFamily="49" charset="-122"/>
              </a:rPr>
              <a:t>4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：两体弹性碰撞，角度变换</a:t>
            </a:r>
          </a:p>
        </p:txBody>
      </p:sp>
      <p:sp>
        <p:nvSpPr>
          <p:cNvPr id="7171" name="Text Box 19">
            <a:extLst>
              <a:ext uri="{FF2B5EF4-FFF2-40B4-BE49-F238E27FC236}">
                <a16:creationId xmlns:a16="http://schemas.microsoft.com/office/drawing/2014/main" id="{557D3054-AA08-474A-BD09-D4B643ECB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5175"/>
            <a:ext cx="8748713" cy="46196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FF"/>
                </a:solidFill>
                <a:ea typeface="黑体" panose="02010609060101010101" pitchFamily="49" charset="-122"/>
              </a:rPr>
              <a:t>质心系中总动量为</a:t>
            </a:r>
            <a:r>
              <a:rPr lang="en-US" altLang="zh-CN">
                <a:solidFill>
                  <a:srgbClr val="0000FF"/>
                </a:solidFill>
                <a:ea typeface="黑体" panose="02010609060101010101" pitchFamily="49" charset="-122"/>
              </a:rPr>
              <a:t>0</a:t>
            </a:r>
            <a:r>
              <a:rPr lang="zh-CN" altLang="en-US">
                <a:solidFill>
                  <a:srgbClr val="0000FF"/>
                </a:solidFill>
                <a:ea typeface="黑体" panose="02010609060101010101" pitchFamily="49" charset="-122"/>
              </a:rPr>
              <a:t>，两质点相对速度不随参考系变</a:t>
            </a:r>
          </a:p>
        </p:txBody>
      </p:sp>
      <p:graphicFrame>
        <p:nvGraphicFramePr>
          <p:cNvPr id="7172" name="对象 5">
            <a:extLst>
              <a:ext uri="{FF2B5EF4-FFF2-40B4-BE49-F238E27FC236}">
                <a16:creationId xmlns:a16="http://schemas.microsoft.com/office/drawing/2014/main" id="{0CE55010-4CC5-B94D-832A-4F73825FF3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0413" y="1400175"/>
          <a:ext cx="3606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0" name="Equation" r:id="rId3" imgW="20770850" imgH="2927350" progId="Equation.DSMT4">
                  <p:embed/>
                </p:oleObj>
              </mc:Choice>
              <mc:Fallback>
                <p:oleObj name="Equation" r:id="rId3" imgW="20770850" imgH="292735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0413" y="1400175"/>
                        <a:ext cx="3606800" cy="50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4" name="Text Box 19">
            <a:extLst>
              <a:ext uri="{FF2B5EF4-FFF2-40B4-BE49-F238E27FC236}">
                <a16:creationId xmlns:a16="http://schemas.microsoft.com/office/drawing/2014/main" id="{D7EE5D8E-D346-014B-8352-3D5763FD2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175" y="3330575"/>
            <a:ext cx="8315325" cy="46037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FF"/>
                </a:solidFill>
                <a:ea typeface="黑体" panose="02010609060101010101" pitchFamily="49" charset="-122"/>
              </a:rPr>
              <a:t>动量守恒</a:t>
            </a:r>
            <a:r>
              <a:rPr lang="en-US" altLang="zh-CN">
                <a:solidFill>
                  <a:srgbClr val="0000FF"/>
                </a:solidFill>
                <a:ea typeface="黑体" panose="02010609060101010101" pitchFamily="49" charset="-122"/>
              </a:rPr>
              <a:t>+</a:t>
            </a:r>
            <a:r>
              <a:rPr lang="zh-CN" altLang="en-US">
                <a:solidFill>
                  <a:srgbClr val="0000FF"/>
                </a:solidFill>
                <a:ea typeface="黑体" panose="02010609060101010101" pitchFamily="49" charset="-122"/>
              </a:rPr>
              <a:t>能量守恒，末态粒子的速度大小不变，仅方向改变</a:t>
            </a:r>
          </a:p>
        </p:txBody>
      </p:sp>
      <p:graphicFrame>
        <p:nvGraphicFramePr>
          <p:cNvPr id="7175" name="对象 8">
            <a:extLst>
              <a:ext uri="{FF2B5EF4-FFF2-40B4-BE49-F238E27FC236}">
                <a16:creationId xmlns:a16="http://schemas.microsoft.com/office/drawing/2014/main" id="{EEC367BB-D282-754E-93EA-4145CCF392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75" y="3952875"/>
          <a:ext cx="3084513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1" name="Equation" r:id="rId5" imgW="23698200" imgH="10242550" progId="Equation.DSMT4">
                  <p:embed/>
                </p:oleObj>
              </mc:Choice>
              <mc:Fallback>
                <p:oleObj name="Equation" r:id="rId5" imgW="23698200" imgH="1024255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" y="3952875"/>
                        <a:ext cx="3084513" cy="1333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6" name="对象 9">
            <a:extLst>
              <a:ext uri="{FF2B5EF4-FFF2-40B4-BE49-F238E27FC236}">
                <a16:creationId xmlns:a16="http://schemas.microsoft.com/office/drawing/2014/main" id="{D0C39197-BBE3-754D-8EAE-0DD9883B7D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11725" y="3976688"/>
          <a:ext cx="407670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2" name="Equation" r:id="rId7" imgW="31305500" imgH="10242550" progId="Equation.DSMT4">
                  <p:embed/>
                </p:oleObj>
              </mc:Choice>
              <mc:Fallback>
                <p:oleObj name="Equation" r:id="rId7" imgW="31305500" imgH="1024255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1725" y="3976688"/>
                        <a:ext cx="4076700" cy="1333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8" name="右箭头 11">
            <a:extLst>
              <a:ext uri="{FF2B5EF4-FFF2-40B4-BE49-F238E27FC236}">
                <a16:creationId xmlns:a16="http://schemas.microsoft.com/office/drawing/2014/main" id="{1809CD9E-510B-5F4C-8F3E-150B1D1F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13" y="4767263"/>
            <a:ext cx="1366837" cy="284162"/>
          </a:xfrm>
          <a:prstGeom prst="rightArrow">
            <a:avLst>
              <a:gd name="adj1" fmla="val 50000"/>
              <a:gd name="adj2" fmla="val 49726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179" name="对象 12">
            <a:extLst>
              <a:ext uri="{FF2B5EF4-FFF2-40B4-BE49-F238E27FC236}">
                <a16:creationId xmlns:a16="http://schemas.microsoft.com/office/drawing/2014/main" id="{85BCD66B-A51D-5347-9545-27B789127A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12077"/>
              </p:ext>
            </p:extLst>
          </p:nvPr>
        </p:nvGraphicFramePr>
        <p:xfrm>
          <a:off x="417513" y="5619750"/>
          <a:ext cx="3556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3" name="Equation" r:id="rId9" imgW="20478750" imgH="5264150" progId="Equation.DSMT4">
                  <p:embed/>
                </p:oleObj>
              </mc:Choice>
              <mc:Fallback>
                <p:oleObj name="Equation" r:id="rId9" imgW="20478750" imgH="526415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513" y="5619750"/>
                        <a:ext cx="3556000" cy="914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A546267E-68C3-4915-9020-0A91256C4930}"/>
              </a:ext>
            </a:extLst>
          </p:cNvPr>
          <p:cNvGrpSpPr/>
          <p:nvPr/>
        </p:nvGrpSpPr>
        <p:grpSpPr>
          <a:xfrm>
            <a:off x="101600" y="1304925"/>
            <a:ext cx="4013200" cy="1836738"/>
            <a:chOff x="101600" y="1304925"/>
            <a:chExt cx="4013200" cy="1836738"/>
          </a:xfrm>
        </p:grpSpPr>
        <p:grpSp>
          <p:nvGrpSpPr>
            <p:cNvPr id="7181" name="组合 15">
              <a:extLst>
                <a:ext uri="{FF2B5EF4-FFF2-40B4-BE49-F238E27FC236}">
                  <a16:creationId xmlns:a16="http://schemas.microsoft.com/office/drawing/2014/main" id="{6FBA8D65-D44A-0B40-8E5E-4C7F4263D2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71700" y="1304925"/>
              <a:ext cx="1943100" cy="1817688"/>
              <a:chOff x="6110169" y="2414524"/>
              <a:chExt cx="2482613" cy="2323133"/>
            </a:xfrm>
          </p:grpSpPr>
          <p:grpSp>
            <p:nvGrpSpPr>
              <p:cNvPr id="9251" name="组合 16">
                <a:extLst>
                  <a:ext uri="{FF2B5EF4-FFF2-40B4-BE49-F238E27FC236}">
                    <a16:creationId xmlns:a16="http://schemas.microsoft.com/office/drawing/2014/main" id="{A556DCD3-78F6-A247-A51A-984E00AA17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10169" y="2414524"/>
                <a:ext cx="2482613" cy="2323133"/>
                <a:chOff x="6110169" y="2402011"/>
                <a:chExt cx="2482613" cy="2323133"/>
              </a:xfrm>
            </p:grpSpPr>
            <p:grpSp>
              <p:nvGrpSpPr>
                <p:cNvPr id="9254" name="组合 19">
                  <a:extLst>
                    <a:ext uri="{FF2B5EF4-FFF2-40B4-BE49-F238E27FC236}">
                      <a16:creationId xmlns:a16="http://schemas.microsoft.com/office/drawing/2014/main" id="{A3D4B1B5-9AD5-0C42-B522-49E0511F343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110169" y="2402011"/>
                  <a:ext cx="2482613" cy="2323133"/>
                  <a:chOff x="4105610" y="2402011"/>
                  <a:chExt cx="2482613" cy="2323133"/>
                </a:xfrm>
              </p:grpSpPr>
              <p:sp>
                <p:nvSpPr>
                  <p:cNvPr id="9259" name="矩形 24">
                    <a:extLst>
                      <a:ext uri="{FF2B5EF4-FFF2-40B4-BE49-F238E27FC236}">
                        <a16:creationId xmlns:a16="http://schemas.microsoft.com/office/drawing/2014/main" id="{5C414300-87E1-5440-8DAA-4082D4B824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05610" y="2402011"/>
                    <a:ext cx="2482613" cy="2323133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cxnSp>
                <p:nvCxnSpPr>
                  <p:cNvPr id="9260" name="直接连接符 25">
                    <a:extLst>
                      <a:ext uri="{FF2B5EF4-FFF2-40B4-BE49-F238E27FC236}">
                        <a16:creationId xmlns:a16="http://schemas.microsoft.com/office/drawing/2014/main" id="{DC01BAB2-6524-C345-91B0-C9536ED42C14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687838" y="2780930"/>
                    <a:ext cx="1180306" cy="1584174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9261" name="直接连接符 26">
                    <a:extLst>
                      <a:ext uri="{FF2B5EF4-FFF2-40B4-BE49-F238E27FC236}">
                        <a16:creationId xmlns:a16="http://schemas.microsoft.com/office/drawing/2014/main" id="{4B49ABED-AC40-224A-845E-50CE6EF2CCD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4211960" y="3567452"/>
                    <a:ext cx="2160240" cy="0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9262" name="直接箭头连接符 27">
                    <a:extLst>
                      <a:ext uri="{FF2B5EF4-FFF2-40B4-BE49-F238E27FC236}">
                        <a16:creationId xmlns:a16="http://schemas.microsoft.com/office/drawing/2014/main" id="{F8C75C8D-F80F-9341-AAE9-8BBFD08A14D6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499992" y="3562693"/>
                    <a:ext cx="417959" cy="4760"/>
                  </a:xfrm>
                  <a:prstGeom prst="straightConnector1">
                    <a:avLst/>
                  </a:prstGeom>
                  <a:noFill/>
                  <a:ln w="38100" algn="ctr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9263" name="直接箭头连接符 28">
                    <a:extLst>
                      <a:ext uri="{FF2B5EF4-FFF2-40B4-BE49-F238E27FC236}">
                        <a16:creationId xmlns:a16="http://schemas.microsoft.com/office/drawing/2014/main" id="{CCF7ABC3-98FA-9847-BC52-A3515CC472E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5616116" y="3567452"/>
                    <a:ext cx="468052" cy="5565"/>
                  </a:xfrm>
                  <a:prstGeom prst="straightConnector1">
                    <a:avLst/>
                  </a:prstGeom>
                  <a:noFill/>
                  <a:ln w="38100" algn="ctr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9264" name="直接箭头连接符 29">
                    <a:extLst>
                      <a:ext uri="{FF2B5EF4-FFF2-40B4-BE49-F238E27FC236}">
                        <a16:creationId xmlns:a16="http://schemas.microsoft.com/office/drawing/2014/main" id="{22DAB513-74DF-EF49-9599-8ED7FED064F2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5544096" y="2862387"/>
                    <a:ext cx="252040" cy="345025"/>
                  </a:xfrm>
                  <a:prstGeom prst="straightConnector1">
                    <a:avLst/>
                  </a:prstGeom>
                  <a:noFill/>
                  <a:ln w="38100" algn="ctr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9265" name="直接箭头连接符 30">
                    <a:extLst>
                      <a:ext uri="{FF2B5EF4-FFF2-40B4-BE49-F238E27FC236}">
                        <a16:creationId xmlns:a16="http://schemas.microsoft.com/office/drawing/2014/main" id="{6644EB02-D62B-6345-827F-7F9E576841B2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4788024" y="3866793"/>
                    <a:ext cx="290790" cy="354295"/>
                  </a:xfrm>
                  <a:prstGeom prst="straightConnector1">
                    <a:avLst/>
                  </a:prstGeom>
                  <a:noFill/>
                  <a:ln w="38100" algn="ctr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9266" name="椭圆 31">
                    <a:extLst>
                      <a:ext uri="{FF2B5EF4-FFF2-40B4-BE49-F238E27FC236}">
                        <a16:creationId xmlns:a16="http://schemas.microsoft.com/office/drawing/2014/main" id="{064EBF82-023A-AD46-802D-602CAB3031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89648" y="3513452"/>
                    <a:ext cx="108000" cy="108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9267" name="椭圆 32">
                    <a:extLst>
                      <a:ext uri="{FF2B5EF4-FFF2-40B4-BE49-F238E27FC236}">
                        <a16:creationId xmlns:a16="http://schemas.microsoft.com/office/drawing/2014/main" id="{48453B6B-9214-C54D-8663-C406A7048A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91368" y="3160112"/>
                    <a:ext cx="108000" cy="108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9268" name="椭圆 33">
                    <a:extLst>
                      <a:ext uri="{FF2B5EF4-FFF2-40B4-BE49-F238E27FC236}">
                        <a16:creationId xmlns:a16="http://schemas.microsoft.com/office/drawing/2014/main" id="{20424CEC-7D4A-2248-B4FA-390F915FFF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26490" y="3819493"/>
                    <a:ext cx="108000" cy="108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9269" name="椭圆 34">
                    <a:extLst>
                      <a:ext uri="{FF2B5EF4-FFF2-40B4-BE49-F238E27FC236}">
                        <a16:creationId xmlns:a16="http://schemas.microsoft.com/office/drawing/2014/main" id="{9C98C0A2-11A6-284D-B7BC-02A65B32F8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066172" y="3513452"/>
                    <a:ext cx="108000" cy="108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aphicFrame>
              <p:nvGraphicFramePr>
                <p:cNvPr id="9255" name="对象 20">
                  <a:extLst>
                    <a:ext uri="{FF2B5EF4-FFF2-40B4-BE49-F238E27FC236}">
                      <a16:creationId xmlns:a16="http://schemas.microsoft.com/office/drawing/2014/main" id="{634A4F9C-F5BA-F641-9365-FF7696E183F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307138" y="3610162"/>
                <a:ext cx="279400" cy="4572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8894" name="Equation" r:id="rId11" imgW="1606550" imgH="2635250" progId="Equation.DSMT4">
                        <p:embed/>
                      </p:oleObj>
                    </mc:Choice>
                    <mc:Fallback>
                      <p:oleObj name="Equation" r:id="rId11" imgW="1606550" imgH="2635250" progId="Equation.DSMT4">
                        <p:embed/>
                        <p:pic>
                          <p:nvPicPr>
                            <p:cNvPr id="0" name="对象 2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307138" y="3610162"/>
                              <a:ext cx="279400" cy="4572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256" name="对象 21">
                  <a:extLst>
                    <a:ext uri="{FF2B5EF4-FFF2-40B4-BE49-F238E27FC236}">
                      <a16:creationId xmlns:a16="http://schemas.microsoft.com/office/drawing/2014/main" id="{1CA711B1-DDCB-3A44-8EE0-146D6516AE7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875588" y="3684775"/>
                <a:ext cx="304800" cy="4572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8895" name="Equation" r:id="rId13" imgW="1752600" imgH="2635250" progId="Equation.DSMT4">
                        <p:embed/>
                      </p:oleObj>
                    </mc:Choice>
                    <mc:Fallback>
                      <p:oleObj name="Equation" r:id="rId13" imgW="1752600" imgH="2635250" progId="Equation.DSMT4">
                        <p:embed/>
                        <p:pic>
                          <p:nvPicPr>
                            <p:cNvPr id="0" name="对象 2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875588" y="3684775"/>
                              <a:ext cx="304800" cy="4572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257" name="对象 22">
                  <a:extLst>
                    <a:ext uri="{FF2B5EF4-FFF2-40B4-BE49-F238E27FC236}">
                      <a16:creationId xmlns:a16="http://schemas.microsoft.com/office/drawing/2014/main" id="{D804874C-69A2-8F44-9F86-E0C3F5F01FA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766640" y="4249786"/>
                <a:ext cx="406400" cy="4572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8896" name="Equation" r:id="rId15" imgW="2343150" imgH="2635250" progId="Equation.DSMT4">
                        <p:embed/>
                      </p:oleObj>
                    </mc:Choice>
                    <mc:Fallback>
                      <p:oleObj name="Equation" r:id="rId15" imgW="2343150" imgH="2635250" progId="Equation.DSMT4">
                        <p:embed/>
                        <p:pic>
                          <p:nvPicPr>
                            <p:cNvPr id="0" name="对象 2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766640" y="4249786"/>
                              <a:ext cx="406400" cy="4572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258" name="对象 23">
                  <a:extLst>
                    <a:ext uri="{FF2B5EF4-FFF2-40B4-BE49-F238E27FC236}">
                      <a16:creationId xmlns:a16="http://schemas.microsoft.com/office/drawing/2014/main" id="{A44004F7-8038-FE40-8E60-C3EACF1B8C2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940675" y="2533837"/>
                <a:ext cx="381000" cy="4572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8897" name="Equation" r:id="rId17" imgW="2197100" imgH="2635250" progId="Equation.DSMT4">
                        <p:embed/>
                      </p:oleObj>
                    </mc:Choice>
                    <mc:Fallback>
                      <p:oleObj name="Equation" r:id="rId17" imgW="2197100" imgH="2635250" progId="Equation.DSMT4">
                        <p:embed/>
                        <p:pic>
                          <p:nvPicPr>
                            <p:cNvPr id="0" name="对象 2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940675" y="2533837"/>
                              <a:ext cx="381000" cy="4572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8" name="空心弧 17">
                <a:extLst>
                  <a:ext uri="{FF2B5EF4-FFF2-40B4-BE49-F238E27FC236}">
                    <a16:creationId xmlns:a16="http://schemas.microsoft.com/office/drawing/2014/main" id="{07EDCCC0-D3DB-6440-B8CA-A556C11422B6}"/>
                  </a:ext>
                </a:extLst>
              </p:cNvPr>
              <p:cNvSpPr/>
              <p:nvPr/>
            </p:nvSpPr>
            <p:spPr bwMode="auto">
              <a:xfrm rot="7361508">
                <a:off x="7110036" y="3303275"/>
                <a:ext cx="462598" cy="470561"/>
              </a:xfrm>
              <a:prstGeom prst="blockArc">
                <a:avLst>
                  <a:gd name="adj1" fmla="val 10809482"/>
                  <a:gd name="adj2" fmla="val 14963142"/>
                  <a:gd name="adj3" fmla="val 5769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graphicFrame>
            <p:nvGraphicFramePr>
              <p:cNvPr id="9253" name="对象 18">
                <a:extLst>
                  <a:ext uri="{FF2B5EF4-FFF2-40B4-BE49-F238E27FC236}">
                    <a16:creationId xmlns:a16="http://schemas.microsoft.com/office/drawing/2014/main" id="{1BFF9027-53B1-2646-BC6A-7C539BA1D8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644305" y="3139839"/>
              <a:ext cx="296784" cy="4114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898" name="Equation" r:id="rId19" imgW="1898650" imgH="2635250" progId="Equation.DSMT4">
                      <p:embed/>
                    </p:oleObj>
                  </mc:Choice>
                  <mc:Fallback>
                    <p:oleObj name="Equation" r:id="rId19" imgW="1898650" imgH="2635250" progId="Equation.DSMT4">
                      <p:embed/>
                      <p:pic>
                        <p:nvPicPr>
                          <p:cNvPr id="0" name="对象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44305" y="3139839"/>
                            <a:ext cx="296784" cy="4114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182" name="组合 35">
              <a:extLst>
                <a:ext uri="{FF2B5EF4-FFF2-40B4-BE49-F238E27FC236}">
                  <a16:creationId xmlns:a16="http://schemas.microsoft.com/office/drawing/2014/main" id="{3753BD0D-48FD-8143-8323-85B8C70B490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600" y="1312863"/>
              <a:ext cx="1943100" cy="1828800"/>
              <a:chOff x="3169085" y="2414524"/>
              <a:chExt cx="2482613" cy="2336864"/>
            </a:xfrm>
          </p:grpSpPr>
          <p:grpSp>
            <p:nvGrpSpPr>
              <p:cNvPr id="9232" name="组合 36">
                <a:extLst>
                  <a:ext uri="{FF2B5EF4-FFF2-40B4-BE49-F238E27FC236}">
                    <a16:creationId xmlns:a16="http://schemas.microsoft.com/office/drawing/2014/main" id="{4B4926F5-5AD6-2647-90AB-12D32D6DE3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69085" y="2414524"/>
                <a:ext cx="2482613" cy="2336864"/>
                <a:chOff x="3169085" y="2427037"/>
                <a:chExt cx="2482613" cy="2336864"/>
              </a:xfrm>
            </p:grpSpPr>
            <p:grpSp>
              <p:nvGrpSpPr>
                <p:cNvPr id="9235" name="组合 39">
                  <a:extLst>
                    <a:ext uri="{FF2B5EF4-FFF2-40B4-BE49-F238E27FC236}">
                      <a16:creationId xmlns:a16="http://schemas.microsoft.com/office/drawing/2014/main" id="{4978986D-15FF-AD44-A085-32049EF67D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69085" y="2427037"/>
                  <a:ext cx="2482613" cy="2323133"/>
                  <a:chOff x="4105610" y="2402011"/>
                  <a:chExt cx="2482613" cy="2323133"/>
                </a:xfrm>
              </p:grpSpPr>
              <p:sp>
                <p:nvSpPr>
                  <p:cNvPr id="9241" name="矩形 45">
                    <a:extLst>
                      <a:ext uri="{FF2B5EF4-FFF2-40B4-BE49-F238E27FC236}">
                        <a16:creationId xmlns:a16="http://schemas.microsoft.com/office/drawing/2014/main" id="{7AA268DE-9800-414F-9DF9-B7F18329C6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05610" y="2402011"/>
                    <a:ext cx="2482613" cy="2323133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cxnSp>
                <p:nvCxnSpPr>
                  <p:cNvPr id="9242" name="直接连接符 46">
                    <a:extLst>
                      <a:ext uri="{FF2B5EF4-FFF2-40B4-BE49-F238E27FC236}">
                        <a16:creationId xmlns:a16="http://schemas.microsoft.com/office/drawing/2014/main" id="{154EA15A-71EF-594B-B359-7E707BBE803F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5361744" y="3256653"/>
                    <a:ext cx="581735" cy="306042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9243" name="直接连接符 47">
                    <a:extLst>
                      <a:ext uri="{FF2B5EF4-FFF2-40B4-BE49-F238E27FC236}">
                        <a16:creationId xmlns:a16="http://schemas.microsoft.com/office/drawing/2014/main" id="{9108D4C6-D894-4A45-A48D-D4AB16B153E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4211960" y="3567452"/>
                    <a:ext cx="2160240" cy="0"/>
                  </a:xfrm>
                  <a:prstGeom prst="line">
                    <a:avLst/>
                  </a:prstGeom>
                  <a:noFill/>
                  <a:ln w="9525" algn="ctr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9244" name="直接箭头连接符 48">
                    <a:extLst>
                      <a:ext uri="{FF2B5EF4-FFF2-40B4-BE49-F238E27FC236}">
                        <a16:creationId xmlns:a16="http://schemas.microsoft.com/office/drawing/2014/main" id="{CF67B81E-6D01-3949-B19D-365B519365C4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4499992" y="3567452"/>
                    <a:ext cx="663724" cy="0"/>
                  </a:xfrm>
                  <a:prstGeom prst="straightConnector1">
                    <a:avLst/>
                  </a:prstGeom>
                  <a:noFill/>
                  <a:ln w="38100" algn="ctr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9245" name="直接箭头连接符 49">
                    <a:extLst>
                      <a:ext uri="{FF2B5EF4-FFF2-40B4-BE49-F238E27FC236}">
                        <a16:creationId xmlns:a16="http://schemas.microsoft.com/office/drawing/2014/main" id="{D2AD832D-1940-6649-9EFE-7A326ECD5B3B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5792590" y="3034899"/>
                    <a:ext cx="504693" cy="308902"/>
                  </a:xfrm>
                  <a:prstGeom prst="straightConnector1">
                    <a:avLst/>
                  </a:prstGeom>
                  <a:noFill/>
                  <a:ln w="38100" algn="ctr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9246" name="直接箭头连接符 50">
                    <a:extLst>
                      <a:ext uri="{FF2B5EF4-FFF2-40B4-BE49-F238E27FC236}">
                        <a16:creationId xmlns:a16="http://schemas.microsoft.com/office/drawing/2014/main" id="{D9431ACD-5A11-B948-8A97-C74AC8B68CD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5490593" y="3786434"/>
                    <a:ext cx="209512" cy="434654"/>
                  </a:xfrm>
                  <a:prstGeom prst="straightConnector1">
                    <a:avLst/>
                  </a:prstGeom>
                  <a:noFill/>
                  <a:ln w="38100" algn="ctr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9247" name="椭圆 51">
                    <a:extLst>
                      <a:ext uri="{FF2B5EF4-FFF2-40B4-BE49-F238E27FC236}">
                        <a16:creationId xmlns:a16="http://schemas.microsoft.com/office/drawing/2014/main" id="{156B9662-1DA4-A44C-BCF8-AC38D83A8C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89648" y="3513452"/>
                    <a:ext cx="108000" cy="108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9248" name="椭圆 52">
                    <a:extLst>
                      <a:ext uri="{FF2B5EF4-FFF2-40B4-BE49-F238E27FC236}">
                        <a16:creationId xmlns:a16="http://schemas.microsoft.com/office/drawing/2014/main" id="{56F1D9B6-60FF-5B48-8995-2FE66F7261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715722" y="3294049"/>
                    <a:ext cx="108000" cy="108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9249" name="椭圆 53">
                    <a:extLst>
                      <a:ext uri="{FF2B5EF4-FFF2-40B4-BE49-F238E27FC236}">
                        <a16:creationId xmlns:a16="http://schemas.microsoft.com/office/drawing/2014/main" id="{759432E7-C271-5346-B069-AFCDA6D445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36593" y="3694551"/>
                    <a:ext cx="108000" cy="108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9250" name="椭圆 54">
                    <a:extLst>
                      <a:ext uri="{FF2B5EF4-FFF2-40B4-BE49-F238E27FC236}">
                        <a16:creationId xmlns:a16="http://schemas.microsoft.com/office/drawing/2014/main" id="{884DF422-59CC-E34B-8CF6-86F16E6D7C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066172" y="3513452"/>
                    <a:ext cx="108000" cy="108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cxnSp>
              <p:nvCxnSpPr>
                <p:cNvPr id="9236" name="直接连接符 40">
                  <a:extLst>
                    <a:ext uri="{FF2B5EF4-FFF2-40B4-BE49-F238E27FC236}">
                      <a16:creationId xmlns:a16="http://schemas.microsoft.com/office/drawing/2014/main" id="{D3E75E92-66EA-C24C-BCC9-46068715F0B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4443708" y="3601030"/>
                  <a:ext cx="373872" cy="736967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graphicFrame>
              <p:nvGraphicFramePr>
                <p:cNvPr id="9237" name="对象 41">
                  <a:extLst>
                    <a:ext uri="{FF2B5EF4-FFF2-40B4-BE49-F238E27FC236}">
                      <a16:creationId xmlns:a16="http://schemas.microsoft.com/office/drawing/2014/main" id="{9C78E9AA-565A-D143-B791-FDA8BA3A84D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552825" y="3620901"/>
                <a:ext cx="304800" cy="508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8899" name="Equation" r:id="rId21" imgW="1752600" imgH="2927350" progId="Equation.DSMT4">
                        <p:embed/>
                      </p:oleObj>
                    </mc:Choice>
                    <mc:Fallback>
                      <p:oleObj name="Equation" r:id="rId21" imgW="1752600" imgH="2927350" progId="Equation.DSMT4">
                        <p:embed/>
                        <p:pic>
                          <p:nvPicPr>
                            <p:cNvPr id="0" name="对象 4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552825" y="3620901"/>
                              <a:ext cx="304800" cy="508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238" name="对象 42">
                  <a:extLst>
                    <a:ext uri="{FF2B5EF4-FFF2-40B4-BE49-F238E27FC236}">
                      <a16:creationId xmlns:a16="http://schemas.microsoft.com/office/drawing/2014/main" id="{92C0D845-6D4B-E145-88CB-913F969C065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108575" y="3611376"/>
                <a:ext cx="330200" cy="508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8900" name="Equation" r:id="rId23" imgW="1898650" imgH="2927350" progId="Equation.DSMT4">
                        <p:embed/>
                      </p:oleObj>
                    </mc:Choice>
                    <mc:Fallback>
                      <p:oleObj name="Equation" r:id="rId23" imgW="1898650" imgH="2927350" progId="Equation.DSMT4">
                        <p:embed/>
                        <p:pic>
                          <p:nvPicPr>
                            <p:cNvPr id="0" name="对象 4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08575" y="3611376"/>
                              <a:ext cx="330200" cy="508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239" name="对象 43">
                  <a:extLst>
                    <a:ext uri="{FF2B5EF4-FFF2-40B4-BE49-F238E27FC236}">
                      <a16:creationId xmlns:a16="http://schemas.microsoft.com/office/drawing/2014/main" id="{0E37E3C8-CDC5-1340-A334-61742AF40CE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424363" y="4255901"/>
                <a:ext cx="431800" cy="508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8901" name="Equation" r:id="rId25" imgW="2489200" imgH="2927350" progId="Equation.DSMT4">
                        <p:embed/>
                      </p:oleObj>
                    </mc:Choice>
                    <mc:Fallback>
                      <p:oleObj name="Equation" r:id="rId25" imgW="2489200" imgH="2927350" progId="Equation.DSMT4">
                        <p:embed/>
                        <p:pic>
                          <p:nvPicPr>
                            <p:cNvPr id="0" name="对象 4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24363" y="4255901"/>
                              <a:ext cx="431800" cy="508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240" name="对象 44">
                  <a:extLst>
                    <a:ext uri="{FF2B5EF4-FFF2-40B4-BE49-F238E27FC236}">
                      <a16:creationId xmlns:a16="http://schemas.microsoft.com/office/drawing/2014/main" id="{D6FCB500-C35C-9F4E-95C4-F64A0D90955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186363" y="2608076"/>
                <a:ext cx="406400" cy="508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8902" name="Equation" r:id="rId27" imgW="2343150" imgH="2927350" progId="Equation.DSMT4">
                        <p:embed/>
                      </p:oleObj>
                    </mc:Choice>
                    <mc:Fallback>
                      <p:oleObj name="Equation" r:id="rId27" imgW="2343150" imgH="2927350" progId="Equation.DSMT4">
                        <p:embed/>
                        <p:pic>
                          <p:nvPicPr>
                            <p:cNvPr id="0" name="对象 4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86363" y="2608076"/>
                              <a:ext cx="406400" cy="508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38" name="空心弧 37">
                <a:extLst>
                  <a:ext uri="{FF2B5EF4-FFF2-40B4-BE49-F238E27FC236}">
                    <a16:creationId xmlns:a16="http://schemas.microsoft.com/office/drawing/2014/main" id="{9CE60986-2FCE-954C-923F-CE530CC4D0D8}"/>
                  </a:ext>
                </a:extLst>
              </p:cNvPr>
              <p:cNvSpPr/>
              <p:nvPr/>
            </p:nvSpPr>
            <p:spPr bwMode="auto">
              <a:xfrm rot="7361508">
                <a:off x="4462096" y="3364909"/>
                <a:ext cx="292108" cy="330610"/>
              </a:xfrm>
              <a:prstGeom prst="blockArc">
                <a:avLst>
                  <a:gd name="adj1" fmla="val 11277998"/>
                  <a:gd name="adj2" fmla="val 15323356"/>
                  <a:gd name="adj3" fmla="val 8578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graphicFrame>
            <p:nvGraphicFramePr>
              <p:cNvPr id="9234" name="对象 38">
                <a:extLst>
                  <a:ext uri="{FF2B5EF4-FFF2-40B4-BE49-F238E27FC236}">
                    <a16:creationId xmlns:a16="http://schemas.microsoft.com/office/drawing/2014/main" id="{0B749FA9-DAAF-F541-9D70-6B187FFC35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5887572"/>
                  </p:ext>
                </p:extLst>
              </p:nvPr>
            </p:nvGraphicFramePr>
            <p:xfrm>
              <a:off x="4960633" y="3166700"/>
              <a:ext cx="296784" cy="4114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903" name="Equation" r:id="rId29" imgW="1898650" imgH="2635250" progId="Equation.DSMT4">
                      <p:embed/>
                    </p:oleObj>
                  </mc:Choice>
                  <mc:Fallback>
                    <p:oleObj name="Equation" r:id="rId29" imgW="1898650" imgH="2635250" progId="Equation.DSMT4">
                      <p:embed/>
                      <p:pic>
                        <p:nvPicPr>
                          <p:cNvPr id="0" name="对象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60633" y="3166700"/>
                            <a:ext cx="296784" cy="4114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7183" name="对象 55">
            <a:extLst>
              <a:ext uri="{FF2B5EF4-FFF2-40B4-BE49-F238E27FC236}">
                <a16:creationId xmlns:a16="http://schemas.microsoft.com/office/drawing/2014/main" id="{DD26AD23-5EA2-0C4C-9523-9B69F715B2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35813" y="5481638"/>
          <a:ext cx="10414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04" name="Equation" r:id="rId31" imgW="6000750" imgH="6146800" progId="Equation.DSMT4">
                  <p:embed/>
                </p:oleObj>
              </mc:Choice>
              <mc:Fallback>
                <p:oleObj name="Equation" r:id="rId31" imgW="6000750" imgH="6146800" progId="Equation.DSMT4">
                  <p:embed/>
                  <p:pic>
                    <p:nvPicPr>
                      <p:cNvPr id="0" name="对象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5813" y="5481638"/>
                        <a:ext cx="1041400" cy="1066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6A0E49E5-C040-4BD5-91BE-983A04728770}"/>
              </a:ext>
            </a:extLst>
          </p:cNvPr>
          <p:cNvGrpSpPr/>
          <p:nvPr/>
        </p:nvGrpSpPr>
        <p:grpSpPr>
          <a:xfrm>
            <a:off x="4119563" y="5421313"/>
            <a:ext cx="2819400" cy="1320800"/>
            <a:chOff x="4119563" y="5421313"/>
            <a:chExt cx="2819400" cy="132080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180" name="对象 14">
                  <a:extLst>
                    <a:ext uri="{FF2B5EF4-FFF2-40B4-BE49-F238E27FC236}">
                      <a16:creationId xmlns:a16="http://schemas.microsoft.com/office/drawing/2014/main" id="{0B6E16C2-27C5-0F4E-B3FB-24AB62CB862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56178476"/>
                    </p:ext>
                  </p:extLst>
                </p:nvPr>
              </p:nvGraphicFramePr>
              <p:xfrm>
                <a:off x="4119563" y="5421313"/>
                <a:ext cx="2819400" cy="1320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8905" name="Equation" r:id="rId33" imgW="16236950" imgH="7607300" progId="Equation.DSMT4">
                        <p:embed/>
                      </p:oleObj>
                    </mc:Choice>
                    <mc:Fallback>
                      <p:oleObj name="Equation" r:id="rId33" imgW="16236950" imgH="7607300" progId="Equation.DSMT4">
                        <p:embed/>
                        <p:pic>
                          <p:nvPicPr>
                            <p:cNvPr id="0" name="对象 1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4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119563" y="5421313"/>
                              <a:ext cx="2819400" cy="132080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7180" name="对象 14">
                  <a:extLst>
                    <a:ext uri="{FF2B5EF4-FFF2-40B4-BE49-F238E27FC236}">
                      <a16:creationId xmlns:a16="http://schemas.microsoft.com/office/drawing/2014/main" id="{0B6E16C2-27C5-0F4E-B3FB-24AB62CB862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56178476"/>
                    </p:ext>
                  </p:extLst>
                </p:nvPr>
              </p:nvGraphicFramePr>
              <p:xfrm>
                <a:off x="4119563" y="5421313"/>
                <a:ext cx="2819400" cy="1320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485" name="Equation" r:id="rId39" imgW="16236950" imgH="7607300" progId="Equation.DSMT4">
                        <p:embed/>
                      </p:oleObj>
                    </mc:Choice>
                    <mc:Fallback>
                      <p:oleObj name="Equation" r:id="rId39" imgW="16236950" imgH="7607300" progId="Equation.DSMT4">
                        <p:embed/>
                        <p:pic>
                          <p:nvPicPr>
                            <p:cNvPr id="0" name="对象 1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119563" y="5421313"/>
                              <a:ext cx="2819400" cy="132080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  <a:extLs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624D60AF-477E-42EA-9307-E350447B354D}"/>
                    </a:ext>
                  </a:extLst>
                </p:cNvPr>
                <p:cNvSpPr txBox="1"/>
                <p:nvPr/>
              </p:nvSpPr>
              <p:spPr>
                <a:xfrm>
                  <a:off x="5443403" y="5457825"/>
                  <a:ext cx="1495025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≫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624D60AF-477E-42EA-9307-E350447B35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3403" y="5457825"/>
                  <a:ext cx="1495025" cy="400110"/>
                </a:xfrm>
                <a:prstGeom prst="rect">
                  <a:avLst/>
                </a:prstGeom>
                <a:blipFill>
                  <a:blip r:embed="rId4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DE0F8AB-E8AD-47F7-8108-5D2AA04C8AA0}"/>
                  </a:ext>
                </a:extLst>
              </p:cNvPr>
              <p:cNvSpPr txBox="1"/>
              <p:nvPr/>
            </p:nvSpPr>
            <p:spPr>
              <a:xfrm>
                <a:off x="3208432" y="4252524"/>
                <a:ext cx="1530162" cy="437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DE0F8AB-E8AD-47F7-8108-5D2AA04C8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432" y="4252524"/>
                <a:ext cx="1530162" cy="437492"/>
              </a:xfrm>
              <a:prstGeom prst="rect">
                <a:avLst/>
              </a:prstGeom>
              <a:blipFill>
                <a:blip r:embed="rId42"/>
                <a:stretch>
                  <a:fillRect t="-7042" r="-13944" b="-2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3FAD1A5A-27D5-474F-ABA5-8AC8F5AF6C0C}"/>
                  </a:ext>
                </a:extLst>
              </p:cNvPr>
              <p:cNvSpPr txBox="1"/>
              <p:nvPr/>
            </p:nvSpPr>
            <p:spPr>
              <a:xfrm>
                <a:off x="4360782" y="1916832"/>
                <a:ext cx="4208075" cy="13162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⟹  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3FAD1A5A-27D5-474F-ABA5-8AC8F5AF6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782" y="1916832"/>
                <a:ext cx="4208075" cy="1316258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ADD031-7988-418B-AFDA-186D1CD4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16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animBg="1"/>
      <p:bldP spid="7171" grpId="0" animBg="1"/>
      <p:bldP spid="7174" grpId="0" animBg="1"/>
      <p:bldP spid="7178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对象 1">
            <a:extLst>
              <a:ext uri="{FF2B5EF4-FFF2-40B4-BE49-F238E27FC236}">
                <a16:creationId xmlns:a16="http://schemas.microsoft.com/office/drawing/2014/main" id="{138D5D72-F923-6242-8B46-DD123F1DBF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992309"/>
              </p:ext>
            </p:extLst>
          </p:nvPr>
        </p:nvGraphicFramePr>
        <p:xfrm>
          <a:off x="3297238" y="141288"/>
          <a:ext cx="2794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8" name="Equation" r:id="rId3" imgW="16090900" imgH="4972050" progId="Equation.DSMT4">
                  <p:embed/>
                </p:oleObj>
              </mc:Choice>
              <mc:Fallback>
                <p:oleObj name="Equation" r:id="rId3" imgW="16090900" imgH="497205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7238" y="141288"/>
                        <a:ext cx="2794000" cy="863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对象 2">
            <a:extLst>
              <a:ext uri="{FF2B5EF4-FFF2-40B4-BE49-F238E27FC236}">
                <a16:creationId xmlns:a16="http://schemas.microsoft.com/office/drawing/2014/main" id="{125ABF0D-DC25-4544-B791-5E3BE61750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475158"/>
              </p:ext>
            </p:extLst>
          </p:nvPr>
        </p:nvGraphicFramePr>
        <p:xfrm>
          <a:off x="2898775" y="1989138"/>
          <a:ext cx="32766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9" name="Equation" r:id="rId5" imgW="18872200" imgH="4972050" progId="Equation.DSMT4">
                  <p:embed/>
                </p:oleObj>
              </mc:Choice>
              <mc:Fallback>
                <p:oleObj name="Equation" r:id="rId5" imgW="18872200" imgH="497205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1989138"/>
                        <a:ext cx="3276600" cy="863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对象 3">
            <a:extLst>
              <a:ext uri="{FF2B5EF4-FFF2-40B4-BE49-F238E27FC236}">
                <a16:creationId xmlns:a16="http://schemas.microsoft.com/office/drawing/2014/main" id="{4F3DD929-C310-7C44-9FA3-F930E50388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1438" y="1074738"/>
          <a:ext cx="4165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0" name="Equation" r:id="rId7" imgW="23990300" imgH="5264150" progId="Equation.DSMT4">
                  <p:embed/>
                </p:oleObj>
              </mc:Choice>
              <mc:Fallback>
                <p:oleObj name="Equation" r:id="rId7" imgW="23990300" imgH="526415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1074738"/>
                        <a:ext cx="4165600" cy="914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对象 4">
            <a:extLst>
              <a:ext uri="{FF2B5EF4-FFF2-40B4-BE49-F238E27FC236}">
                <a16:creationId xmlns:a16="http://schemas.microsoft.com/office/drawing/2014/main" id="{6B5E209E-D7DC-034F-BD65-FCF87A523B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56488" y="1916113"/>
          <a:ext cx="965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1" name="Equation" r:id="rId9" imgW="5556250" imgH="4972050" progId="Equation.DSMT4">
                  <p:embed/>
                </p:oleObj>
              </mc:Choice>
              <mc:Fallback>
                <p:oleObj name="Equation" r:id="rId9" imgW="5556250" imgH="497205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6488" y="1916113"/>
                        <a:ext cx="965200" cy="863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Text Box 19">
            <a:extLst>
              <a:ext uri="{FF2B5EF4-FFF2-40B4-BE49-F238E27FC236}">
                <a16:creationId xmlns:a16="http://schemas.microsoft.com/office/drawing/2014/main" id="{808A0D4A-7756-7F41-88ED-46DA64D75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913"/>
            <a:ext cx="2339975" cy="46037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FF"/>
                </a:solidFill>
                <a:ea typeface="黑体" panose="02010609060101010101" pitchFamily="49" charset="-122"/>
              </a:rPr>
              <a:t>角分布变换公式</a:t>
            </a:r>
          </a:p>
        </p:txBody>
      </p:sp>
      <p:graphicFrame>
        <p:nvGraphicFramePr>
          <p:cNvPr id="8199" name="对象 6">
            <a:extLst>
              <a:ext uri="{FF2B5EF4-FFF2-40B4-BE49-F238E27FC236}">
                <a16:creationId xmlns:a16="http://schemas.microsoft.com/office/drawing/2014/main" id="{EECACFEB-6617-7A4F-9FEE-86707AD6E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3068638"/>
          <a:ext cx="16256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2" name="Equation" r:id="rId11" imgW="9359900" imgH="4972050" progId="Equation.DSMT4">
                  <p:embed/>
                </p:oleObj>
              </mc:Choice>
              <mc:Fallback>
                <p:oleObj name="Equation" r:id="rId11" imgW="9359900" imgH="497205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068638"/>
                        <a:ext cx="1625600" cy="863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对象 7">
            <a:extLst>
              <a:ext uri="{FF2B5EF4-FFF2-40B4-BE49-F238E27FC236}">
                <a16:creationId xmlns:a16="http://schemas.microsoft.com/office/drawing/2014/main" id="{675BEBB1-A71C-DF4A-AFAC-4AF20D1B54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09888" y="3068638"/>
          <a:ext cx="18796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3" name="Equation" r:id="rId13" imgW="10826750" imgH="4972050" progId="Equation.DSMT4">
                  <p:embed/>
                </p:oleObj>
              </mc:Choice>
              <mc:Fallback>
                <p:oleObj name="Equation" r:id="rId13" imgW="10826750" imgH="497205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9888" y="3068638"/>
                        <a:ext cx="1879600" cy="863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1" name="对象 8">
            <a:extLst>
              <a:ext uri="{FF2B5EF4-FFF2-40B4-BE49-F238E27FC236}">
                <a16:creationId xmlns:a16="http://schemas.microsoft.com/office/drawing/2014/main" id="{3A1BB744-917C-4346-AAE3-DA350F59EE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011419"/>
              </p:ext>
            </p:extLst>
          </p:nvPr>
        </p:nvGraphicFramePr>
        <p:xfrm>
          <a:off x="4706938" y="2997200"/>
          <a:ext cx="3530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4" name="Equation" r:id="rId15" imgW="20332700" imgH="5264150" progId="Equation.DSMT4">
                  <p:embed/>
                </p:oleObj>
              </mc:Choice>
              <mc:Fallback>
                <p:oleObj name="Equation" r:id="rId15" imgW="20332700" imgH="526415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6938" y="2997200"/>
                        <a:ext cx="3530600" cy="9144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2" name="Text Box 19">
            <a:extLst>
              <a:ext uri="{FF2B5EF4-FFF2-40B4-BE49-F238E27FC236}">
                <a16:creationId xmlns:a16="http://schemas.microsoft.com/office/drawing/2014/main" id="{1AC4C4F4-FF5B-B04F-9144-BE5A8B7E7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8" y="4076700"/>
            <a:ext cx="8401050" cy="46196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可以从质心系中的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  <a:sym typeface="Symbol" pitchFamily="2" charset="2"/>
              </a:rPr>
              <a:t>粒子散射截面推导实验室系散射截面</a:t>
            </a:r>
            <a:endParaRPr lang="zh-CN" altLang="en-US" dirty="0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8203" name="对象 1">
            <a:extLst>
              <a:ext uri="{FF2B5EF4-FFF2-40B4-BE49-F238E27FC236}">
                <a16:creationId xmlns:a16="http://schemas.microsoft.com/office/drawing/2014/main" id="{45F5695D-FCDA-0847-943D-F1562BECDC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6925" y="4776788"/>
          <a:ext cx="2125663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5" name="Equation" r:id="rId17" imgW="13601700" imgH="8191500" progId="Equation.DSMT4">
                  <p:embed/>
                </p:oleObj>
              </mc:Choice>
              <mc:Fallback>
                <p:oleObj name="Equation" r:id="rId17" imgW="13601700" imgH="81915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25" y="4776788"/>
                        <a:ext cx="2125663" cy="1279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4" name="对象 1">
            <a:extLst>
              <a:ext uri="{FF2B5EF4-FFF2-40B4-BE49-F238E27FC236}">
                <a16:creationId xmlns:a16="http://schemas.microsoft.com/office/drawing/2014/main" id="{4B016863-6C59-0748-8AAF-1BF59F9574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3550" y="5014913"/>
          <a:ext cx="304165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6" name="Equation" r:id="rId19" imgW="19456400" imgH="4972050" progId="Equation.DSMT4">
                  <p:embed/>
                </p:oleObj>
              </mc:Choice>
              <mc:Fallback>
                <p:oleObj name="Equation" r:id="rId19" imgW="19456400" imgH="497205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3550" y="5014913"/>
                        <a:ext cx="3041650" cy="7762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3B8DD6E-EF37-4E57-A773-D60CC8939498}"/>
                  </a:ext>
                </a:extLst>
              </p:cNvPr>
              <p:cNvSpPr txBox="1"/>
              <p:nvPr/>
            </p:nvSpPr>
            <p:spPr>
              <a:xfrm>
                <a:off x="6504170" y="4975054"/>
                <a:ext cx="2152128" cy="85600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3B8DD6E-EF37-4E57-A773-D60CC8939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170" y="4975054"/>
                <a:ext cx="2152128" cy="8560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BFB76A-B218-46CF-9F7E-CE006807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17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 animBg="1"/>
      <p:bldP spid="8202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9BDE7EE-DF02-4833-8263-C52C8840B53E}"/>
                  </a:ext>
                </a:extLst>
              </p:cNvPr>
              <p:cNvSpPr txBox="1"/>
              <p:nvPr/>
            </p:nvSpPr>
            <p:spPr>
              <a:xfrm>
                <a:off x="793048" y="116632"/>
                <a:ext cx="7557903" cy="8958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altLang="zh-CN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en-US" altLang="zh-CN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tan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9BDE7EE-DF02-4833-8263-C52C8840B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48" y="116632"/>
                <a:ext cx="7557903" cy="895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19">
                <a:extLst>
                  <a:ext uri="{FF2B5EF4-FFF2-40B4-BE49-F238E27FC236}">
                    <a16:creationId xmlns:a16="http://schemas.microsoft.com/office/drawing/2014/main" id="{E9469E22-54A3-4EE5-A9D7-AB3C551D43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760" y="1109057"/>
                <a:ext cx="4476708" cy="55622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dirty="0">
                    <a:ea typeface="黑体" panose="02010609060101010101" pitchFamily="49" charset="-122"/>
                  </a:rPr>
                  <a:t>例：</a:t>
                </a:r>
                <a:endParaRPr lang="en-US" altLang="zh-CN" dirty="0"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zh-CN" dirty="0">
                    <a:ea typeface="黑体" panose="02010609060101010101" pitchFamily="49" charset="-122"/>
                  </a:rPr>
                  <a:t>(1) </a:t>
                </a:r>
                <a:r>
                  <a:rPr lang="zh-CN" altLang="en-US" dirty="0">
                    <a:ea typeface="黑体" panose="02010609060101010101" pitchFamily="49" charset="-122"/>
                  </a:rPr>
                  <a:t>质心系，中子与质子散射，出射中子能量相同。</a:t>
                </a:r>
                <a:endParaRPr lang="en-US" altLang="zh-CN" dirty="0"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zh-CN" dirty="0">
                    <a:ea typeface="黑体" panose="02010609060101010101" pitchFamily="49" charset="-122"/>
                  </a:rPr>
                  <a:t>(2) </a:t>
                </a:r>
                <a:r>
                  <a:rPr lang="zh-CN" altLang="en-US" dirty="0">
                    <a:ea typeface="黑体" panose="02010609060101010101" pitchFamily="49" charset="-122"/>
                  </a:rPr>
                  <a:t>实验室系中，出射中子能量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≤</m:t>
                    </m:r>
                  </m:oMath>
                </a14:m>
                <a:r>
                  <a:rPr lang="en-US" altLang="zh-CN" dirty="0">
                    <a:ea typeface="黑体" panose="02010609060101010101" pitchFamily="49" charset="-122"/>
                  </a:rPr>
                  <a:t> </a:t>
                </a:r>
                <a:r>
                  <a:rPr lang="zh-CN" altLang="en-US" dirty="0">
                    <a:ea typeface="黑体" panose="02010609060101010101" pitchFamily="49" charset="-122"/>
                  </a:rPr>
                  <a:t>入射中子能量，起到对中子减速的作用。</a:t>
                </a:r>
                <a:endParaRPr lang="en-US" altLang="zh-CN" dirty="0"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dirty="0">
                    <a:ea typeface="黑体" panose="02010609060101010101" pitchFamily="49" charset="-122"/>
                  </a:rPr>
                  <a:t>核电站中，为增大核反应堆功率，需要将高速中子减速。轻核是很好的减速剂，常用的有水、石墨等。</a:t>
                </a:r>
                <a:endParaRPr lang="en-US" altLang="zh-CN" dirty="0"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Text Box 19">
                <a:extLst>
                  <a:ext uri="{FF2B5EF4-FFF2-40B4-BE49-F238E27FC236}">
                    <a16:creationId xmlns:a16="http://schemas.microsoft.com/office/drawing/2014/main" id="{E9469E22-54A3-4EE5-A9D7-AB3C551D4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760" y="1109057"/>
                <a:ext cx="4476708" cy="5562228"/>
              </a:xfrm>
              <a:prstGeom prst="rect">
                <a:avLst/>
              </a:prstGeom>
              <a:blipFill>
                <a:blip r:embed="rId3"/>
                <a:stretch>
                  <a:fillRect l="-2038" r="-8152" b="-1204"/>
                </a:stretch>
              </a:blipFill>
              <a:ln w="127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699F8AA9-3C4B-470B-84FF-C66225F4C753}"/>
              </a:ext>
            </a:extLst>
          </p:cNvPr>
          <p:cNvGrpSpPr/>
          <p:nvPr/>
        </p:nvGrpSpPr>
        <p:grpSpPr>
          <a:xfrm>
            <a:off x="4589349" y="1524238"/>
            <a:ext cx="4363522" cy="1904762"/>
            <a:chOff x="4589349" y="1524238"/>
            <a:chExt cx="4363522" cy="190476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72B1925-1D11-4C6B-809E-5B5CDE39A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347" y="1524238"/>
              <a:ext cx="3809524" cy="1904762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5618CAB-F938-4086-953B-C283299ADCED}"/>
                </a:ext>
              </a:extLst>
            </p:cNvPr>
            <p:cNvSpPr/>
            <p:nvPr/>
          </p:nvSpPr>
          <p:spPr>
            <a:xfrm>
              <a:off x="4589349" y="2170473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ea typeface="黑体" panose="02010609060101010101" pitchFamily="49" charset="-122"/>
                </a:rPr>
                <a:t>质心系</a:t>
              </a:r>
              <a:endParaRPr lang="zh-CN" altLang="en-US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61D8EB3-D57C-4475-8703-0C14A86BF71A}"/>
              </a:ext>
            </a:extLst>
          </p:cNvPr>
          <p:cNvGrpSpPr/>
          <p:nvPr/>
        </p:nvGrpSpPr>
        <p:grpSpPr>
          <a:xfrm>
            <a:off x="4589349" y="3429000"/>
            <a:ext cx="4363522" cy="1904762"/>
            <a:chOff x="4589349" y="3429000"/>
            <a:chExt cx="4363522" cy="190476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7DAA06D-DF29-4811-947F-F9825297A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347" y="3429000"/>
              <a:ext cx="3809524" cy="1904762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FCC331F-82F7-41DB-B48B-5D89887846E8}"/>
                </a:ext>
              </a:extLst>
            </p:cNvPr>
            <p:cNvSpPr/>
            <p:nvPr/>
          </p:nvSpPr>
          <p:spPr>
            <a:xfrm>
              <a:off x="4589349" y="4714564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ea typeface="黑体" panose="02010609060101010101" pitchFamily="49" charset="-122"/>
                </a:rPr>
                <a:t>实验室系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ABF8F78-875F-4178-8040-A687C2603EE4}"/>
                  </a:ext>
                </a:extLst>
              </p:cNvPr>
              <p:cNvSpPr txBox="1"/>
              <p:nvPr/>
            </p:nvSpPr>
            <p:spPr>
              <a:xfrm>
                <a:off x="6283028" y="5333762"/>
                <a:ext cx="1530162" cy="437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ABF8F78-875F-4178-8040-A687C2603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028" y="5333762"/>
                <a:ext cx="1530162" cy="437492"/>
              </a:xfrm>
              <a:prstGeom prst="rect">
                <a:avLst/>
              </a:prstGeom>
              <a:blipFill>
                <a:blip r:embed="rId6"/>
                <a:stretch>
                  <a:fillRect t="-6944" r="-13546" b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EB7D28C-FA3B-49C7-B3AC-9FC266E46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660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Text Box 7">
                <a:extLst>
                  <a:ext uri="{FF2B5EF4-FFF2-40B4-BE49-F238E27FC236}">
                    <a16:creationId xmlns:a16="http://schemas.microsoft.com/office/drawing/2014/main" id="{699BB4BC-95B9-FC4D-BDEF-BF61FDB249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388" y="29739"/>
                <a:ext cx="8785224" cy="35196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3200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作业</a:t>
                </a:r>
                <a:endParaRPr lang="en-US" altLang="zh-CN" sz="3200" b="1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20000"/>
                  </a:lnSpc>
                </a:pPr>
                <a:r>
                  <a:rPr lang="en-US" altLang="zh-CN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2.8, 2.11</a:t>
                </a:r>
              </a:p>
              <a:p>
                <a:pPr eaLnBrk="1" hangingPunct="1">
                  <a:lnSpc>
                    <a:spcPct val="120000"/>
                  </a:lnSpc>
                </a:pP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补充</a:t>
                </a:r>
                <a:r>
                  <a:rPr lang="en-US" altLang="zh-CN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1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：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长为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𝑙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的无质量、不光滑轻杆，两端固定质量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的两个质点。初始时刻，杆的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𝐴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端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𝑙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3</m:t>
                        </m:r>
                      </m:den>
                    </m:f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长度的部分平放在桌面上，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𝐵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端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𝑙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3</m:t>
                        </m:r>
                      </m:den>
                    </m:f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部分悬空，用手托着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B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端使其静止。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时刻撤去对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𝐵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端的支撑，使其绕桌沿转动，当杆与水平线的夹角为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𝛼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时杆开始滑动，求杆与桌沿的滑动摩擦系数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23555" name="Text Box 7">
                <a:extLst>
                  <a:ext uri="{FF2B5EF4-FFF2-40B4-BE49-F238E27FC236}">
                    <a16:creationId xmlns:a16="http://schemas.microsoft.com/office/drawing/2014/main" id="{699BB4BC-95B9-FC4D-BDEF-BF61FDB2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29739"/>
                <a:ext cx="8785224" cy="3519681"/>
              </a:xfrm>
              <a:prstGeom prst="rect">
                <a:avLst/>
              </a:prstGeom>
              <a:blipFill>
                <a:blip r:embed="rId3"/>
                <a:stretch>
                  <a:fillRect l="-1040" t="-2946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7BD56775-FA95-44FE-A605-1846DBB66D6A}"/>
              </a:ext>
            </a:extLst>
          </p:cNvPr>
          <p:cNvGrpSpPr/>
          <p:nvPr/>
        </p:nvGrpSpPr>
        <p:grpSpPr>
          <a:xfrm>
            <a:off x="2123728" y="3777368"/>
            <a:ext cx="4896544" cy="2520280"/>
            <a:chOff x="2483768" y="3861048"/>
            <a:chExt cx="4896544" cy="252028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A2B4089-501E-4910-A36E-B6F94DF249F2}"/>
                </a:ext>
              </a:extLst>
            </p:cNvPr>
            <p:cNvSpPr/>
            <p:nvPr/>
          </p:nvSpPr>
          <p:spPr bwMode="auto">
            <a:xfrm>
              <a:off x="2483768" y="3861048"/>
              <a:ext cx="4896544" cy="25202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7294DC21-C679-4A2A-96DE-B9984566596D}"/>
                </a:ext>
              </a:extLst>
            </p:cNvPr>
            <p:cNvCxnSpPr/>
            <p:nvPr/>
          </p:nvCxnSpPr>
          <p:spPr bwMode="auto">
            <a:xfrm>
              <a:off x="2915816" y="4797152"/>
              <a:ext cx="1152128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91946298-99E7-454C-B78E-4E0C897E4AA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67944" y="4797152"/>
              <a:ext cx="0" cy="136815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C7019C5-F973-4AAD-9E72-EDC5963C2377}"/>
                </a:ext>
              </a:extLst>
            </p:cNvPr>
            <p:cNvGrpSpPr/>
            <p:nvPr/>
          </p:nvGrpSpPr>
          <p:grpSpPr>
            <a:xfrm>
              <a:off x="3239860" y="4552270"/>
              <a:ext cx="2376247" cy="216019"/>
              <a:chOff x="3491877" y="1462086"/>
              <a:chExt cx="2376247" cy="216019"/>
            </a:xfrm>
            <a:noFill/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106D962-EFF7-43BB-BD4F-ACC03122A99F}"/>
                  </a:ext>
                </a:extLst>
              </p:cNvPr>
              <p:cNvSpPr/>
              <p:nvPr/>
            </p:nvSpPr>
            <p:spPr bwMode="auto">
              <a:xfrm>
                <a:off x="3491880" y="1462086"/>
                <a:ext cx="2376244" cy="216019"/>
              </a:xfrm>
              <a:prstGeom prst="rect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F26EDF7A-44EA-4B4E-8C7A-8FEB44CE229B}"/>
                  </a:ext>
                </a:extLst>
              </p:cNvPr>
              <p:cNvSpPr/>
              <p:nvPr/>
            </p:nvSpPr>
            <p:spPr bwMode="auto">
              <a:xfrm>
                <a:off x="3491877" y="1462095"/>
                <a:ext cx="216000" cy="216000"/>
              </a:xfrm>
              <a:prstGeom prst="ellips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AF85467D-8656-4EB1-90D4-A7C3918E722C}"/>
                  </a:ext>
                </a:extLst>
              </p:cNvPr>
              <p:cNvSpPr/>
              <p:nvPr/>
            </p:nvSpPr>
            <p:spPr bwMode="auto">
              <a:xfrm>
                <a:off x="5652124" y="1462095"/>
                <a:ext cx="216000" cy="216000"/>
              </a:xfrm>
              <a:prstGeom prst="ellips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DCF2772-CA1F-434A-B6CF-55E4FCA4B6ED}"/>
                </a:ext>
              </a:extLst>
            </p:cNvPr>
            <p:cNvGrpSpPr/>
            <p:nvPr/>
          </p:nvGrpSpPr>
          <p:grpSpPr>
            <a:xfrm rot="2658547">
              <a:off x="3163792" y="4804283"/>
              <a:ext cx="2376247" cy="216019"/>
              <a:chOff x="3491877" y="1462086"/>
              <a:chExt cx="2376247" cy="216019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FC43E71-9679-4CFC-8C6D-6FE6945DAED7}"/>
                  </a:ext>
                </a:extLst>
              </p:cNvPr>
              <p:cNvSpPr/>
              <p:nvPr/>
            </p:nvSpPr>
            <p:spPr bwMode="auto">
              <a:xfrm>
                <a:off x="3491880" y="1462086"/>
                <a:ext cx="2376244" cy="216019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2B2DE767-7C49-4987-81A9-8A27D1104082}"/>
                  </a:ext>
                </a:extLst>
              </p:cNvPr>
              <p:cNvSpPr/>
              <p:nvPr/>
            </p:nvSpPr>
            <p:spPr bwMode="auto">
              <a:xfrm>
                <a:off x="3491877" y="1462095"/>
                <a:ext cx="216000" cy="21600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D4E4D3A8-8652-4131-9F7B-BFEBDA94A591}"/>
                  </a:ext>
                </a:extLst>
              </p:cNvPr>
              <p:cNvSpPr/>
              <p:nvPr/>
            </p:nvSpPr>
            <p:spPr bwMode="auto">
              <a:xfrm>
                <a:off x="5652124" y="1462095"/>
                <a:ext cx="216000" cy="21600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4" name="弧形 13">
              <a:extLst>
                <a:ext uri="{FF2B5EF4-FFF2-40B4-BE49-F238E27FC236}">
                  <a16:creationId xmlns:a16="http://schemas.microsoft.com/office/drawing/2014/main" id="{00553CA5-1202-47A9-8D13-936798BC9DC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3834569" y="4228279"/>
              <a:ext cx="1079880" cy="1080000"/>
            </a:xfrm>
            <a:prstGeom prst="arc">
              <a:avLst>
                <a:gd name="adj1" fmla="val 16200000"/>
                <a:gd name="adj2" fmla="val 18901632"/>
              </a:avLst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50A5AB1-278C-494C-A198-5D220A9130C4}"/>
                    </a:ext>
                  </a:extLst>
                </p:cNvPr>
                <p:cNvSpPr txBox="1"/>
                <p:nvPr/>
              </p:nvSpPr>
              <p:spPr>
                <a:xfrm>
                  <a:off x="4807645" y="4821343"/>
                  <a:ext cx="53014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50A5AB1-278C-494C-A198-5D220A9130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7645" y="4821343"/>
                  <a:ext cx="530145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5691D5-EF96-43C2-95AE-E0DFEBC9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19</a:t>
            </a:fld>
            <a:endParaRPr lang="en-US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7">
            <a:extLst>
              <a:ext uri="{FF2B5EF4-FFF2-40B4-BE49-F238E27FC236}">
                <a16:creationId xmlns:a16="http://schemas.microsoft.com/office/drawing/2014/main" id="{54C67BB5-BE29-6F40-80C1-243FDA558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6356" y="461168"/>
            <a:ext cx="4103687" cy="522287"/>
          </a:xfrm>
          <a:prstGeom prst="rect">
            <a:avLst/>
          </a:prstGeom>
          <a:solidFill>
            <a:srgbClr val="FFFF00"/>
          </a:solidFill>
          <a:ln w="9525">
            <a:solidFill>
              <a:srgbClr val="66FF33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一、两体问题（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§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2.5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）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Text Box 8">
            <a:extLst>
              <a:ext uri="{FF2B5EF4-FFF2-40B4-BE49-F238E27FC236}">
                <a16:creationId xmlns:a16="http://schemas.microsoft.com/office/drawing/2014/main" id="{7F1A55FA-0906-A348-930A-7A1EF8C62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36675"/>
            <a:ext cx="4648200" cy="461963"/>
          </a:xfrm>
          <a:prstGeom prst="rect">
            <a:avLst/>
          </a:prstGeom>
          <a:solidFill>
            <a:srgbClr val="FFFF66"/>
          </a:solidFill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、两质点的整体运动和相对运动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4B053D7-CEA1-4149-BDEC-2E5A5AE7D7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7013" y="1863725"/>
          <a:ext cx="20066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4" name="Equation" r:id="rId3" imgW="11557000" imgH="5848350" progId="Equation.DSMT4">
                  <p:embed/>
                </p:oleObj>
              </mc:Choice>
              <mc:Fallback>
                <p:oleObj name="Equation" r:id="rId3" imgW="11557000" imgH="584835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4B053D7-CEA1-4149-BDEC-2E5A5AE7D7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7013" y="1863725"/>
                        <a:ext cx="2006600" cy="1016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77AFCDB-E514-7745-AB9D-CFCBA3FD1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1700213"/>
            <a:ext cx="5445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(1)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403113-5E44-C044-966C-F0A567894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8" y="2924175"/>
            <a:ext cx="1719262" cy="46196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(1) + (2) 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得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8EC17E6-86DF-2B41-9A9D-BE067EEB3A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0338" y="2936875"/>
          <a:ext cx="41402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5" name="Equation" r:id="rId5" imgW="23844250" imgH="2927350" progId="Equation.DSMT4">
                  <p:embed/>
                </p:oleObj>
              </mc:Choice>
              <mc:Fallback>
                <p:oleObj name="Equation" r:id="rId5" imgW="23844250" imgH="292735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8EC17E6-86DF-2B41-9A9D-BE067EEB3A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936875"/>
                        <a:ext cx="4140200" cy="50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6E94B9-A4E2-014B-B622-75F3347A2A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56000" y="3425825"/>
          <a:ext cx="2032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6" name="Equation" r:id="rId7" imgW="11703050" imgH="2927350" progId="Equation.DSMT4">
                  <p:embed/>
                </p:oleObj>
              </mc:Choice>
              <mc:Fallback>
                <p:oleObj name="Equation" r:id="rId7" imgW="11703050" imgH="292735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6E94B9-A4E2-014B-B622-75F3347A2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000" y="3425825"/>
                        <a:ext cx="2032000" cy="50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DDC0E8D6-C45C-7B42-91D3-41D31FE1C0DF}"/>
              </a:ext>
            </a:extLst>
          </p:cNvPr>
          <p:cNvSpPr txBox="1"/>
          <p:nvPr/>
        </p:nvSpPr>
        <p:spPr>
          <a:xfrm>
            <a:off x="604838" y="4040188"/>
            <a:ext cx="2598737" cy="46196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m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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(1)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–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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(2)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得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AFA5317-9A58-CA42-9F5D-450175AD32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4100" y="4548188"/>
          <a:ext cx="5511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7" name="Equation" r:id="rId9" imgW="31743650" imgH="3511550" progId="Equation.DSMT4">
                  <p:embed/>
                </p:oleObj>
              </mc:Choice>
              <mc:Fallback>
                <p:oleObj name="Equation" r:id="rId9" imgW="31743650" imgH="351155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0AFA5317-9A58-CA42-9F5D-450175AD32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100" y="4548188"/>
                        <a:ext cx="5511800" cy="609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F6FB0EC3-F297-3943-BD13-724FD20A2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8" y="5097463"/>
            <a:ext cx="7712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如果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质点组不受任何外力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，且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内力仅依赖于相对位矢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686F7FB-8F35-E546-88D4-6ED16BED9E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4875" y="5605463"/>
          <a:ext cx="3505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8" name="Equation" r:id="rId11" imgW="20186650" imgH="4972050" progId="Equation.DSMT4">
                  <p:embed/>
                </p:oleObj>
              </mc:Choice>
              <mc:Fallback>
                <p:oleObj name="Equation" r:id="rId11" imgW="20186650" imgH="497205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C686F7FB-8F35-E546-88D4-6ED16BED9E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75" y="5605463"/>
                        <a:ext cx="3505200" cy="863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5233FAA3-9098-4D42-A852-16C1EB1324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03900" y="5783263"/>
          <a:ext cx="15494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9" name="Equation" r:id="rId13" imgW="8921750" imgH="2927350" progId="Equation.DSMT4">
                  <p:embed/>
                </p:oleObj>
              </mc:Choice>
              <mc:Fallback>
                <p:oleObj name="Equation" r:id="rId13" imgW="8921750" imgH="292735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5233FAA3-9098-4D42-A852-16C1EB1324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900" y="5783263"/>
                        <a:ext cx="1549400" cy="50800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213B778-D619-5F43-AD89-1BEB5E0B5E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60875" y="6037263"/>
            <a:ext cx="1127125" cy="0"/>
          </a:xfrm>
          <a:prstGeom prst="straightConnector1">
            <a:avLst/>
          </a:prstGeom>
          <a:noFill/>
          <a:ln w="76200" algn="ctr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 Box 8">
            <a:extLst>
              <a:ext uri="{FF2B5EF4-FFF2-40B4-BE49-F238E27FC236}">
                <a16:creationId xmlns:a16="http://schemas.microsoft.com/office/drawing/2014/main" id="{F8570FD4-FD4B-F04B-B74E-0DE0BC764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3775" y="3937000"/>
            <a:ext cx="3549650" cy="460375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整体运动：质心运动定理</a:t>
            </a:r>
          </a:p>
        </p:txBody>
      </p:sp>
      <p:sp>
        <p:nvSpPr>
          <p:cNvPr id="17" name="Text Box 8">
            <a:extLst>
              <a:ext uri="{FF2B5EF4-FFF2-40B4-BE49-F238E27FC236}">
                <a16:creationId xmlns:a16="http://schemas.microsoft.com/office/drawing/2014/main" id="{EFD8DEB4-4752-AA42-8171-864CC4059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4013" y="6362700"/>
            <a:ext cx="2289175" cy="461963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相对运动方程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E4F57A18-AE45-864E-9E58-0966FDB9F4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27538" y="5510213"/>
          <a:ext cx="1193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0" name="Equation" r:id="rId15" imgW="6877050" imgH="2635250" progId="Equation.DSMT4">
                  <p:embed/>
                </p:oleObj>
              </mc:Choice>
              <mc:Fallback>
                <p:oleObj name="Equation" r:id="rId15" imgW="6877050" imgH="263525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E4F57A18-AE45-864E-9E58-0966FDB9F4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5510213"/>
                        <a:ext cx="1193800" cy="457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F0666F-26B4-4E88-8B46-73D55443E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9" grpId="0" animBg="1"/>
      <p:bldP spid="11" grpId="0"/>
      <p:bldP spid="16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3EBD5821-57C8-4FA4-9AEE-5597F74B1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2939250"/>
            <a:ext cx="8928992" cy="979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补充材料</a:t>
            </a:r>
            <a:endParaRPr kumimoji="1" lang="en-US" altLang="zh-CN" sz="4400" b="0" i="0" u="none" strike="noStrike" kern="0" cap="none" spc="0" normalizeH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EBD079-AAAF-434F-B470-8B45CD306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1748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270727C-49A1-4F61-9904-7904FBA35B5D}"/>
                  </a:ext>
                </a:extLst>
              </p:cNvPr>
              <p:cNvSpPr txBox="1"/>
              <p:nvPr/>
            </p:nvSpPr>
            <p:spPr>
              <a:xfrm>
                <a:off x="251520" y="116632"/>
                <a:ext cx="8892480" cy="44933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例题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9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 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一根长为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2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𝑎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的不可伸长的轻绳，中点连接着一个质量为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𝑀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的质点，两端各连一个质量为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𝑚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的质点，在一光滑的水平面上成一拉直的直线。初始时刻系统静止，然后给中间的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𝑀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一个垂直于绳子的水平初速度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𝑣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，试证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（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1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）时间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𝜏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之后两端的质点发生碰撞时，质点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𝑀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从开始时刻位移</a:t>
                </a:r>
                <a14:m>
                  <m:oMath xmlns:m="http://schemas.openxmlformats.org/officeDocument/2006/math">
                    <m:r>
                      <a:rPr kumimoji="1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 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𝑏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𝑀𝑣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𝜏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+2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𝑚𝑎</m:t>
                        </m:r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𝑀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+2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𝑚</m:t>
                        </m:r>
                      </m:den>
                    </m:f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（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2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）正要发生碰撞前，绳子的张力为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𝑇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𝑚</m:t>
                        </m:r>
                        <m:sSup>
                          <m:sSup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𝑀</m:t>
                            </m:r>
                          </m:e>
                          <m:sup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  <m:sup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+mn-cs"/>
                                  </a:rPr>
                                  <m:t>𝑀</m:t>
                                </m:r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+mn-cs"/>
                                  </a:rPr>
                                  <m:t>+2</m:t>
                                </m:r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+mn-cs"/>
                                  </a:rPr>
                                  <m:t>𝑚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𝑎</m:t>
                        </m:r>
                      </m:den>
                    </m:f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270727C-49A1-4F61-9904-7904FBA35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16632"/>
                <a:ext cx="8892480" cy="4493346"/>
              </a:xfrm>
              <a:prstGeom prst="rect">
                <a:avLst/>
              </a:prstGeom>
              <a:blipFill>
                <a:blip r:embed="rId2"/>
                <a:stretch>
                  <a:fillRect l="-10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EF4AEBDF-50D8-4580-B575-FE04C5F5CD9C}"/>
              </a:ext>
            </a:extLst>
          </p:cNvPr>
          <p:cNvGrpSpPr/>
          <p:nvPr/>
        </p:nvGrpSpPr>
        <p:grpSpPr>
          <a:xfrm rot="2358066">
            <a:off x="7501511" y="3205725"/>
            <a:ext cx="1113771" cy="1272979"/>
            <a:chOff x="3462097" y="2203463"/>
            <a:chExt cx="1113771" cy="1272979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145DDE83-FD0E-45D0-B677-FD225096B1E8}"/>
                </a:ext>
              </a:extLst>
            </p:cNvPr>
            <p:cNvSpPr/>
            <p:nvPr/>
          </p:nvSpPr>
          <p:spPr bwMode="auto">
            <a:xfrm rot="19221173">
              <a:off x="3462097" y="2203463"/>
              <a:ext cx="197839" cy="1980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1E4D16AE-2E58-4607-B03D-13160E8F840D}"/>
                </a:ext>
              </a:extLst>
            </p:cNvPr>
            <p:cNvCxnSpPr>
              <a:cxnSpLocks/>
              <a:endCxn id="4" idx="4"/>
            </p:cNvCxnSpPr>
            <p:nvPr/>
          </p:nvCxnSpPr>
          <p:spPr bwMode="auto">
            <a:xfrm flipH="1" flipV="1">
              <a:off x="3624185" y="2378692"/>
              <a:ext cx="852764" cy="99875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DC8A346C-C78D-48A8-AF91-4BB5D6D92502}"/>
                </a:ext>
              </a:extLst>
            </p:cNvPr>
            <p:cNvSpPr/>
            <p:nvPr/>
          </p:nvSpPr>
          <p:spPr bwMode="auto">
            <a:xfrm rot="19221173">
              <a:off x="4378029" y="3278442"/>
              <a:ext cx="197839" cy="1980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" name="椭圆 6">
            <a:extLst>
              <a:ext uri="{FF2B5EF4-FFF2-40B4-BE49-F238E27FC236}">
                <a16:creationId xmlns:a16="http://schemas.microsoft.com/office/drawing/2014/main" id="{77F4D48D-6531-449C-99B8-F1A5E91B799F}"/>
              </a:ext>
            </a:extLst>
          </p:cNvPr>
          <p:cNvSpPr/>
          <p:nvPr/>
        </p:nvSpPr>
        <p:spPr bwMode="auto">
          <a:xfrm rot="21579239">
            <a:off x="7959776" y="3711301"/>
            <a:ext cx="197839" cy="198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365FCAA-E880-482C-BFEB-02D34900916C}"/>
              </a:ext>
            </a:extLst>
          </p:cNvPr>
          <p:cNvCxnSpPr>
            <a:stCxn id="7" idx="6"/>
          </p:cNvCxnSpPr>
          <p:nvPr/>
        </p:nvCxnSpPr>
        <p:spPr bwMode="auto">
          <a:xfrm>
            <a:off x="8157613" y="3809704"/>
            <a:ext cx="547332" cy="5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3207009-F42A-47A0-83E2-A4C0B1EFC848}"/>
                  </a:ext>
                </a:extLst>
              </p:cNvPr>
              <p:cNvSpPr/>
              <p:nvPr/>
            </p:nvSpPr>
            <p:spPr>
              <a:xfrm>
                <a:off x="8661137" y="3400261"/>
                <a:ext cx="437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𝑣</m:t>
                      </m:r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3207009-F42A-47A0-83E2-A4C0B1EFC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137" y="3400261"/>
                <a:ext cx="43736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71383E9-78FE-4D24-AF63-01B506EC5E43}"/>
                  </a:ext>
                </a:extLst>
              </p:cNvPr>
              <p:cNvSpPr/>
              <p:nvPr/>
            </p:nvSpPr>
            <p:spPr>
              <a:xfrm>
                <a:off x="8220999" y="2856073"/>
                <a:ext cx="524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</m:t>
                      </m:r>
                    </m:oMath>
                  </m:oMathPara>
                </a14:m>
                <a:endParaRPr kumimoji="1" lang="zh-CN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71383E9-78FE-4D24-AF63-01B506EC5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999" y="2856073"/>
                <a:ext cx="5249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0F7E45B-1C49-42E6-854F-04F5651C6417}"/>
                  </a:ext>
                </a:extLst>
              </p:cNvPr>
              <p:cNvSpPr/>
              <p:nvPr/>
            </p:nvSpPr>
            <p:spPr>
              <a:xfrm>
                <a:off x="8220999" y="4285143"/>
                <a:ext cx="524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</m:t>
                      </m:r>
                    </m:oMath>
                  </m:oMathPara>
                </a14:m>
                <a:endParaRPr kumimoji="1" lang="zh-CN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0F7E45B-1C49-42E6-854F-04F5651C6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999" y="4285143"/>
                <a:ext cx="52495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282FEE4-78CE-47C2-A61D-9D8EA476F332}"/>
                  </a:ext>
                </a:extLst>
              </p:cNvPr>
              <p:cNvSpPr/>
              <p:nvPr/>
            </p:nvSpPr>
            <p:spPr>
              <a:xfrm>
                <a:off x="7560051" y="3353672"/>
                <a:ext cx="5304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𝑀</m:t>
                      </m:r>
                    </m:oMath>
                  </m:oMathPara>
                </a14:m>
                <a:endParaRPr kumimoji="1" lang="zh-CN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282FEE4-78CE-47C2-A61D-9D8EA476F3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051" y="3353672"/>
                <a:ext cx="53040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D9F6B44-1437-402C-B477-F561E6251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894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270727C-49A1-4F61-9904-7904FBA35B5D}"/>
                  </a:ext>
                </a:extLst>
              </p:cNvPr>
              <p:cNvSpPr txBox="1"/>
              <p:nvPr/>
            </p:nvSpPr>
            <p:spPr>
              <a:xfrm>
                <a:off x="251520" y="116632"/>
                <a:ext cx="8892480" cy="63242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解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  <a:sym typeface="Wingdings" panose="05000000000000000000" pitchFamily="2" charset="2"/>
                  </a:rPr>
                  <a:t>: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  <a:sym typeface="Wingdings" panose="05000000000000000000" pitchFamily="2" charset="2"/>
                  </a:rPr>
                  <a:t>（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  <a:sym typeface="Wingdings" panose="05000000000000000000" pitchFamily="2" charset="2"/>
                  </a:rPr>
                  <a:t>1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  <a:sym typeface="Wingdings" panose="05000000000000000000" pitchFamily="2" charset="2"/>
                  </a:rPr>
                  <a:t>）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动量守恒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，质心位移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𝜏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𝑀𝑣</m:t>
                        </m:r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𝑀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+2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𝑚</m:t>
                        </m:r>
                      </m:den>
                    </m:f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𝜏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；相碰时，质心与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M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和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m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的位置满足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: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=2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𝑚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: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𝑀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2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𝑚</m:t>
                        </m:r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𝑀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+2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𝑚</m:t>
                        </m:r>
                      </m:den>
                    </m:f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𝑎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；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M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移动的距离</a:t>
                </a:r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𝑀</m:t>
                          </m:r>
                        </m:sub>
                      </m:sSub>
                      <m:r>
                        <a:rPr kumimoji="1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𝜏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（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2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）正要碰撞前，绳子方向沿质心运动方向，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绳子不可伸长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，故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M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和两个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m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在该方向速度分量相等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𝑀𝑣</m:t>
                        </m:r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𝑀</m:t>
                        </m:r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+2</m:t>
                        </m:r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𝑚</m:t>
                        </m:r>
                      </m:den>
                    </m:f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，垂直于该方向速度分量记作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。系统不受外力，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机械能守恒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270727C-49A1-4F61-9904-7904FBA35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16632"/>
                <a:ext cx="8892480" cy="6324295"/>
              </a:xfrm>
              <a:prstGeom prst="rect">
                <a:avLst/>
              </a:prstGeom>
              <a:blipFill>
                <a:blip r:embed="rId2"/>
                <a:stretch>
                  <a:fillRect l="-1028" r="-822" b="-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B5E1C1FE-9707-4B92-A571-7DC7C166A58E}"/>
              </a:ext>
            </a:extLst>
          </p:cNvPr>
          <p:cNvGrpSpPr/>
          <p:nvPr/>
        </p:nvGrpSpPr>
        <p:grpSpPr>
          <a:xfrm>
            <a:off x="971600" y="191777"/>
            <a:ext cx="7418006" cy="1890735"/>
            <a:chOff x="971600" y="191777"/>
            <a:chExt cx="7418006" cy="1890735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145DDE83-FD0E-45D0-B677-FD225096B1E8}"/>
                </a:ext>
              </a:extLst>
            </p:cNvPr>
            <p:cNvSpPr>
              <a:spLocks noChangeAspect="1"/>
            </p:cNvSpPr>
            <p:nvPr/>
          </p:nvSpPr>
          <p:spPr bwMode="auto">
            <a:xfrm rot="21579239">
              <a:off x="2268070" y="396892"/>
              <a:ext cx="108000" cy="10808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1E4D16AE-2E58-4607-B03D-13160E8F840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309544" y="481279"/>
              <a:ext cx="494" cy="130423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DC8A346C-C78D-48A8-AF91-4BB5D6D92502}"/>
                </a:ext>
              </a:extLst>
            </p:cNvPr>
            <p:cNvSpPr>
              <a:spLocks noChangeAspect="1"/>
            </p:cNvSpPr>
            <p:nvPr/>
          </p:nvSpPr>
          <p:spPr bwMode="auto">
            <a:xfrm rot="21579239">
              <a:off x="2268070" y="1785385"/>
              <a:ext cx="108000" cy="10808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7F4D48D-6531-449C-99B8-F1A5E91B799F}"/>
                </a:ext>
              </a:extLst>
            </p:cNvPr>
            <p:cNvSpPr/>
            <p:nvPr/>
          </p:nvSpPr>
          <p:spPr bwMode="auto">
            <a:xfrm rot="21579239">
              <a:off x="2211119" y="1047005"/>
              <a:ext cx="197839" cy="1980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4365FCAA-E880-482C-BFEB-02D34900916C}"/>
                </a:ext>
              </a:extLst>
            </p:cNvPr>
            <p:cNvCxnSpPr>
              <a:stCxn id="7" idx="6"/>
            </p:cNvCxnSpPr>
            <p:nvPr/>
          </p:nvCxnSpPr>
          <p:spPr bwMode="auto">
            <a:xfrm>
              <a:off x="2408956" y="1145408"/>
              <a:ext cx="547332" cy="59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B3207009-F42A-47A0-83E2-A4C0B1EFC848}"/>
                    </a:ext>
                  </a:extLst>
                </p:cNvPr>
                <p:cNvSpPr/>
                <p:nvPr/>
              </p:nvSpPr>
              <p:spPr>
                <a:xfrm>
                  <a:off x="2912480" y="735965"/>
                  <a:ext cx="4373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𝑣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B3207009-F42A-47A0-83E2-A4C0B1EFC8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480" y="735965"/>
                  <a:ext cx="43736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E71383E9-78FE-4D24-AF63-01B506EC5E43}"/>
                    </a:ext>
                  </a:extLst>
                </p:cNvPr>
                <p:cNvSpPr/>
                <p:nvPr/>
              </p:nvSpPr>
              <p:spPr>
                <a:xfrm>
                  <a:off x="2472342" y="191777"/>
                  <a:ext cx="52495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𝑚</m:t>
                        </m:r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E71383E9-78FE-4D24-AF63-01B506EC5E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2342" y="191777"/>
                  <a:ext cx="52495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0F7E45B-1C49-42E6-854F-04F5651C6417}"/>
                    </a:ext>
                  </a:extLst>
                </p:cNvPr>
                <p:cNvSpPr/>
                <p:nvPr/>
              </p:nvSpPr>
              <p:spPr>
                <a:xfrm>
                  <a:off x="2472342" y="1620847"/>
                  <a:ext cx="52495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𝑚</m:t>
                        </m:r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0F7E45B-1C49-42E6-854F-04F5651C64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2342" y="1620847"/>
                  <a:ext cx="52495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5282FEE4-78CE-47C2-A61D-9D8EA476F332}"/>
                    </a:ext>
                  </a:extLst>
                </p:cNvPr>
                <p:cNvSpPr/>
                <p:nvPr/>
              </p:nvSpPr>
              <p:spPr>
                <a:xfrm>
                  <a:off x="1811394" y="689376"/>
                  <a:ext cx="53040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𝑀</m:t>
                        </m:r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5282FEE4-78CE-47C2-A61D-9D8EA476F3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1394" y="689376"/>
                  <a:ext cx="53040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35C4CDD-EFC9-48B9-BF6E-175AE680323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1600" y="1145408"/>
              <a:ext cx="676875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01705C54-0A69-4EA1-BC25-070FC0AE2248}"/>
                    </a:ext>
                  </a:extLst>
                </p:cNvPr>
                <p:cNvSpPr/>
                <p:nvPr/>
              </p:nvSpPr>
              <p:spPr>
                <a:xfrm>
                  <a:off x="7955193" y="978950"/>
                  <a:ext cx="43441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01705C54-0A69-4EA1-BC25-070FC0AE22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5193" y="978950"/>
                  <a:ext cx="434413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9ED164DE-7E27-4B6D-8316-B4D95613EA1E}"/>
                </a:ext>
              </a:extLst>
            </p:cNvPr>
            <p:cNvGrpSpPr/>
            <p:nvPr/>
          </p:nvGrpSpPr>
          <p:grpSpPr>
            <a:xfrm>
              <a:off x="4448564" y="1130814"/>
              <a:ext cx="584018" cy="525999"/>
              <a:chOff x="4448564" y="1130814"/>
              <a:chExt cx="584018" cy="525999"/>
            </a:xfrm>
          </p:grpSpPr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59A190FF-C268-43CB-9FBF-63CBD796DEC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499379" y="1130814"/>
                <a:ext cx="533203" cy="463358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57B9C3F1-9FDD-4A6F-B8C8-1A1FF057AF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1579239">
                <a:off x="4448564" y="1548813"/>
                <a:ext cx="107912" cy="10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2FDE1BD-EB08-4737-8683-86BF431FED0C}"/>
                </a:ext>
              </a:extLst>
            </p:cNvPr>
            <p:cNvSpPr/>
            <p:nvPr/>
          </p:nvSpPr>
          <p:spPr bwMode="auto">
            <a:xfrm rot="21579239">
              <a:off x="4893530" y="1054639"/>
              <a:ext cx="197839" cy="1980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F94C637-C3B9-4F37-A868-3CDD34EFB7BB}"/>
                </a:ext>
              </a:extLst>
            </p:cNvPr>
            <p:cNvSpPr/>
            <p:nvPr/>
          </p:nvSpPr>
          <p:spPr bwMode="auto">
            <a:xfrm rot="21579239">
              <a:off x="6723556" y="1054639"/>
              <a:ext cx="197839" cy="1980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D269A21C-C9F5-4995-8E7A-09F099DA84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99379" y="690281"/>
              <a:ext cx="533203" cy="46335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BEFD531-97B5-4484-B21A-10F614163E09}"/>
                </a:ext>
              </a:extLst>
            </p:cNvPr>
            <p:cNvSpPr>
              <a:spLocks noChangeAspect="1"/>
            </p:cNvSpPr>
            <p:nvPr/>
          </p:nvSpPr>
          <p:spPr bwMode="auto">
            <a:xfrm rot="20761" flipV="1">
              <a:off x="4440320" y="627640"/>
              <a:ext cx="107912" cy="1080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44CAF783-3226-476A-97FF-8B4B7022EEA9}"/>
                </a:ext>
              </a:extLst>
            </p:cNvPr>
            <p:cNvGrpSpPr/>
            <p:nvPr/>
          </p:nvGrpSpPr>
          <p:grpSpPr>
            <a:xfrm rot="2400000">
              <a:off x="6112896" y="944148"/>
              <a:ext cx="584018" cy="525999"/>
              <a:chOff x="4448564" y="1130814"/>
              <a:chExt cx="584018" cy="525999"/>
            </a:xfrm>
          </p:grpSpPr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24556FA2-3E2F-4EB8-B66B-8B5CB364129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499379" y="1130814"/>
                <a:ext cx="533203" cy="463358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7B04860E-292D-4A85-BE0F-CF9C8EB6B1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1579239">
                <a:off x="4448564" y="1548813"/>
                <a:ext cx="107912" cy="10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42CE86B9-D05D-4978-83B6-E0121F63AA5B}"/>
                </a:ext>
              </a:extLst>
            </p:cNvPr>
            <p:cNvGrpSpPr/>
            <p:nvPr/>
          </p:nvGrpSpPr>
          <p:grpSpPr>
            <a:xfrm rot="19200000" flipV="1">
              <a:off x="6112896" y="832615"/>
              <a:ext cx="584018" cy="525999"/>
              <a:chOff x="4448564" y="1130814"/>
              <a:chExt cx="584018" cy="525999"/>
            </a:xfrm>
          </p:grpSpPr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52729D2E-6883-4296-833F-442D8A86DD3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499379" y="1130814"/>
                <a:ext cx="533203" cy="463358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538D4899-AE26-4280-B9A0-078CA1EFB09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1579239">
                <a:off x="4448564" y="1548813"/>
                <a:ext cx="107912" cy="10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355A4A-42F7-4352-BD71-C84321AC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132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270727C-49A1-4F61-9904-7904FBA35B5D}"/>
                  </a:ext>
                </a:extLst>
              </p:cNvPr>
              <p:cNvSpPr txBox="1"/>
              <p:nvPr/>
            </p:nvSpPr>
            <p:spPr>
              <a:xfrm>
                <a:off x="125760" y="44624"/>
                <a:ext cx="8892480" cy="55077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机械能守恒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𝑀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𝑀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+2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𝑚</m:t>
                          </m:r>
                        </m:e>
                      </m:d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</m:t>
                      </m:r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𝑦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    ⟹    </m:t>
                      </m:r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𝑦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𝑀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𝑀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+2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对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M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，有</a:t>
                </a:r>
                <a14:m>
                  <m:oMath xmlns:m="http://schemas.openxmlformats.org/officeDocument/2006/math">
                    <m:r>
                      <a:rPr kumimoji="1" lang="en-US" altLang="zh-CN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 </m:t>
                    </m:r>
                    <m:r>
                      <a:rPr kumimoji="1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𝑀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𝑀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=−2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𝑇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；在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𝑀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静止系中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𝑦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𝑎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𝑇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𝑀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 ⟹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𝑀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𝑚</m:t>
                          </m:r>
                        </m:num>
                        <m:den>
                          <m:d>
                            <m:d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𝑀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+2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</m:d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𝑎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𝑇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𝑚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𝑀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𝑇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𝑀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𝑀</m:t>
                                  </m:r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+2</m:t>
                                  </m:r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𝑎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270727C-49A1-4F61-9904-7904FBA35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60" y="44624"/>
                <a:ext cx="8892480" cy="5507790"/>
              </a:xfrm>
              <a:prstGeom prst="rect">
                <a:avLst/>
              </a:prstGeom>
              <a:blipFill>
                <a:blip r:embed="rId2"/>
                <a:stretch>
                  <a:fillRect l="-1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E386F22C-9E8C-474E-B73C-9B8F2B69B6CA}"/>
              </a:ext>
            </a:extLst>
          </p:cNvPr>
          <p:cNvGrpSpPr/>
          <p:nvPr/>
        </p:nvGrpSpPr>
        <p:grpSpPr>
          <a:xfrm>
            <a:off x="971600" y="191777"/>
            <a:ext cx="7418006" cy="1890735"/>
            <a:chOff x="971600" y="191777"/>
            <a:chExt cx="7418006" cy="1890735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2AFFA750-F13E-4C80-9B62-16E906BFA028}"/>
                </a:ext>
              </a:extLst>
            </p:cNvPr>
            <p:cNvSpPr>
              <a:spLocks noChangeAspect="1"/>
            </p:cNvSpPr>
            <p:nvPr/>
          </p:nvSpPr>
          <p:spPr bwMode="auto">
            <a:xfrm rot="21579239">
              <a:off x="2268070" y="396892"/>
              <a:ext cx="108000" cy="10808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99F2E39D-04B8-4FF8-81DB-BBEA7F2B129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309544" y="481279"/>
              <a:ext cx="494" cy="130423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4B83177-8844-483A-97F1-096B3C8B92E5}"/>
                </a:ext>
              </a:extLst>
            </p:cNvPr>
            <p:cNvSpPr>
              <a:spLocks noChangeAspect="1"/>
            </p:cNvSpPr>
            <p:nvPr/>
          </p:nvSpPr>
          <p:spPr bwMode="auto">
            <a:xfrm rot="21579239">
              <a:off x="2268070" y="1785385"/>
              <a:ext cx="108000" cy="10808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7017880-59E6-4D32-A710-061489E5AB3E}"/>
                </a:ext>
              </a:extLst>
            </p:cNvPr>
            <p:cNvSpPr/>
            <p:nvPr/>
          </p:nvSpPr>
          <p:spPr bwMode="auto">
            <a:xfrm rot="21579239">
              <a:off x="2211119" y="1047005"/>
              <a:ext cx="197839" cy="1980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44B4749F-F74A-4D0C-A5A1-820BF966B792}"/>
                </a:ext>
              </a:extLst>
            </p:cNvPr>
            <p:cNvCxnSpPr>
              <a:stCxn id="7" idx="6"/>
            </p:cNvCxnSpPr>
            <p:nvPr/>
          </p:nvCxnSpPr>
          <p:spPr bwMode="auto">
            <a:xfrm>
              <a:off x="2408956" y="1145408"/>
              <a:ext cx="547332" cy="59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E1DC05AA-E3D5-4F13-974A-A083D5D377EB}"/>
                    </a:ext>
                  </a:extLst>
                </p:cNvPr>
                <p:cNvSpPr/>
                <p:nvPr/>
              </p:nvSpPr>
              <p:spPr>
                <a:xfrm>
                  <a:off x="2912480" y="735965"/>
                  <a:ext cx="4373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𝑣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E1DC05AA-E3D5-4F13-974A-A083D5D37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480" y="735965"/>
                  <a:ext cx="43736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4FDBB266-0B18-448B-BABC-6298DAAEFB0D}"/>
                    </a:ext>
                  </a:extLst>
                </p:cNvPr>
                <p:cNvSpPr/>
                <p:nvPr/>
              </p:nvSpPr>
              <p:spPr>
                <a:xfrm>
                  <a:off x="2472342" y="191777"/>
                  <a:ext cx="52495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𝑚</m:t>
                        </m:r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4FDBB266-0B18-448B-BABC-6298DAAEFB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2342" y="191777"/>
                  <a:ext cx="52495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AD4F6424-7900-4A44-8783-7D7988CA02C8}"/>
                    </a:ext>
                  </a:extLst>
                </p:cNvPr>
                <p:cNvSpPr/>
                <p:nvPr/>
              </p:nvSpPr>
              <p:spPr>
                <a:xfrm>
                  <a:off x="2472342" y="1620847"/>
                  <a:ext cx="52495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𝑚</m:t>
                        </m:r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AD4F6424-7900-4A44-8783-7D7988CA02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2342" y="1620847"/>
                  <a:ext cx="52495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91FB44F4-6FCC-420C-B1F1-08703CEDD3B6}"/>
                    </a:ext>
                  </a:extLst>
                </p:cNvPr>
                <p:cNvSpPr/>
                <p:nvPr/>
              </p:nvSpPr>
              <p:spPr>
                <a:xfrm>
                  <a:off x="1811394" y="689376"/>
                  <a:ext cx="53040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𝑀</m:t>
                        </m:r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91FB44F4-6FCC-420C-B1F1-08703CEDD3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1394" y="689376"/>
                  <a:ext cx="53040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B733E69-848E-40F3-A62E-F270449A39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1600" y="1145408"/>
              <a:ext cx="676875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1206B262-350D-4299-A026-7ED05F85E99C}"/>
                    </a:ext>
                  </a:extLst>
                </p:cNvPr>
                <p:cNvSpPr/>
                <p:nvPr/>
              </p:nvSpPr>
              <p:spPr>
                <a:xfrm>
                  <a:off x="7955193" y="978950"/>
                  <a:ext cx="43441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1206B262-350D-4299-A026-7ED05F85E9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5193" y="978950"/>
                  <a:ext cx="434413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80E92B4-9E14-412D-AA6A-3973FA1CBEB9}"/>
                </a:ext>
              </a:extLst>
            </p:cNvPr>
            <p:cNvGrpSpPr/>
            <p:nvPr/>
          </p:nvGrpSpPr>
          <p:grpSpPr>
            <a:xfrm>
              <a:off x="4448564" y="1130814"/>
              <a:ext cx="584018" cy="525999"/>
              <a:chOff x="4448564" y="1130814"/>
              <a:chExt cx="584018" cy="525999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2EDEBA38-B788-4438-99F5-09D130B586D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499379" y="1130814"/>
                <a:ext cx="533203" cy="463358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A8A26EB-3C6F-424C-89CF-A4FCACBB3D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1579239">
                <a:off x="4448564" y="1548813"/>
                <a:ext cx="107912" cy="10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9C52569-63A3-4676-B732-15E419CD3D48}"/>
                </a:ext>
              </a:extLst>
            </p:cNvPr>
            <p:cNvSpPr/>
            <p:nvPr/>
          </p:nvSpPr>
          <p:spPr bwMode="auto">
            <a:xfrm rot="21579239">
              <a:off x="4893530" y="1054639"/>
              <a:ext cx="197839" cy="1980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13B57C9-D20F-4184-AAEA-04E28BCCE8DB}"/>
                </a:ext>
              </a:extLst>
            </p:cNvPr>
            <p:cNvSpPr/>
            <p:nvPr/>
          </p:nvSpPr>
          <p:spPr bwMode="auto">
            <a:xfrm rot="21579239">
              <a:off x="6723556" y="1054639"/>
              <a:ext cx="197839" cy="1980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51611AD-0256-4B0A-A076-2E6002ED86A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99379" y="690281"/>
              <a:ext cx="533203" cy="46335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7991E99-28B7-4CE2-BCA8-BDBED0AA083C}"/>
                </a:ext>
              </a:extLst>
            </p:cNvPr>
            <p:cNvSpPr>
              <a:spLocks noChangeAspect="1"/>
            </p:cNvSpPr>
            <p:nvPr/>
          </p:nvSpPr>
          <p:spPr bwMode="auto">
            <a:xfrm rot="20761" flipV="1">
              <a:off x="4440320" y="627640"/>
              <a:ext cx="107912" cy="1080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5D96FB1-8041-48D5-84AC-E822AF707910}"/>
                </a:ext>
              </a:extLst>
            </p:cNvPr>
            <p:cNvGrpSpPr/>
            <p:nvPr/>
          </p:nvGrpSpPr>
          <p:grpSpPr>
            <a:xfrm rot="2400000">
              <a:off x="6112896" y="944148"/>
              <a:ext cx="584018" cy="525999"/>
              <a:chOff x="4448564" y="1130814"/>
              <a:chExt cx="584018" cy="525999"/>
            </a:xfrm>
          </p:grpSpPr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045601FB-A6C4-4CEE-9B8E-8AACB7CF553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499379" y="1130814"/>
                <a:ext cx="533203" cy="463358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6AF2DDB-FE41-42A1-9773-5076DC2FDC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1579239">
                <a:off x="4448564" y="1548813"/>
                <a:ext cx="107912" cy="10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3EFA5DE-3BF7-414C-AE59-7E4130404E2C}"/>
                </a:ext>
              </a:extLst>
            </p:cNvPr>
            <p:cNvGrpSpPr/>
            <p:nvPr/>
          </p:nvGrpSpPr>
          <p:grpSpPr>
            <a:xfrm rot="19200000" flipV="1">
              <a:off x="6112896" y="832615"/>
              <a:ext cx="584018" cy="525999"/>
              <a:chOff x="4448564" y="1130814"/>
              <a:chExt cx="584018" cy="525999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0EBC882E-9F6B-4B83-B93D-D686B3D36E4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499379" y="1130814"/>
                <a:ext cx="533203" cy="463358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753C2F1-FA43-4A09-962E-794BB4F900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1579239">
                <a:off x="4448564" y="1548813"/>
                <a:ext cx="107912" cy="10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8" name="灯片编号占位符 27">
            <a:extLst>
              <a:ext uri="{FF2B5EF4-FFF2-40B4-BE49-F238E27FC236}">
                <a16:creationId xmlns:a16="http://schemas.microsoft.com/office/drawing/2014/main" id="{B9F97D38-6CF0-47A2-9346-31E1A7E7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8178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270727C-49A1-4F61-9904-7904FBA35B5D}"/>
              </a:ext>
            </a:extLst>
          </p:cNvPr>
          <p:cNvSpPr txBox="1"/>
          <p:nvPr/>
        </p:nvSpPr>
        <p:spPr>
          <a:xfrm>
            <a:off x="401627" y="260648"/>
            <a:ext cx="8274829" cy="38837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例题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10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 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质量均为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m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的小球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和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，用长为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4a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的不可伸长的细绳相连，以速度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v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沿着与线垂直的方向在光滑水平台面上运动，线处于伸直状态。在运动过程中，线上距离小球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为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a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的一点与固定在台面上的一竖直光滑细钉相连。设在此后的运动过程中两球不碰撞，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）试求小球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与钉的最大距离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）试求绳张力的最大、最小值。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A59C29F-75C1-4DDB-BC47-6C025477A0D9}"/>
              </a:ext>
            </a:extLst>
          </p:cNvPr>
          <p:cNvGrpSpPr/>
          <p:nvPr/>
        </p:nvGrpSpPr>
        <p:grpSpPr>
          <a:xfrm>
            <a:off x="1187624" y="4070663"/>
            <a:ext cx="3960440" cy="2013403"/>
            <a:chOff x="1187624" y="4070663"/>
            <a:chExt cx="3960440" cy="201340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BF99203-28E6-4BFC-8594-58E83C199387}"/>
                </a:ext>
              </a:extLst>
            </p:cNvPr>
            <p:cNvSpPr>
              <a:spLocks noChangeAspect="1"/>
            </p:cNvSpPr>
            <p:nvPr/>
          </p:nvSpPr>
          <p:spPr bwMode="auto">
            <a:xfrm rot="21579239">
              <a:off x="2052046" y="4349518"/>
              <a:ext cx="108000" cy="10808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85628D15-9518-43B8-8018-4AFA2C2C704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093520" y="4433905"/>
              <a:ext cx="494" cy="130423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ADF11C3-4696-4C8C-BA1B-845F110AC88D}"/>
                </a:ext>
              </a:extLst>
            </p:cNvPr>
            <p:cNvSpPr>
              <a:spLocks noChangeAspect="1"/>
            </p:cNvSpPr>
            <p:nvPr/>
          </p:nvSpPr>
          <p:spPr bwMode="auto">
            <a:xfrm rot="21579239">
              <a:off x="2052046" y="5738011"/>
              <a:ext cx="108000" cy="10808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8ADDD624-82BE-4B16-AD90-07A323C1822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49124" y="4395795"/>
              <a:ext cx="547332" cy="59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7270D93D-CC9D-4E91-A524-50E473650982}"/>
                    </a:ext>
                  </a:extLst>
                </p:cNvPr>
                <p:cNvSpPr/>
                <p:nvPr/>
              </p:nvSpPr>
              <p:spPr>
                <a:xfrm>
                  <a:off x="2674998" y="4118276"/>
                  <a:ext cx="4373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𝑣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7270D93D-CC9D-4E91-A524-50E4736509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4998" y="4118276"/>
                  <a:ext cx="437363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4CD90767-0E14-4BEE-8655-9FB1FD27F7A7}"/>
                    </a:ext>
                  </a:extLst>
                </p:cNvPr>
                <p:cNvSpPr/>
                <p:nvPr/>
              </p:nvSpPr>
              <p:spPr>
                <a:xfrm>
                  <a:off x="1626206" y="4070663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4CD90767-0E14-4BEE-8655-9FB1FD27F7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6206" y="4070663"/>
                  <a:ext cx="43152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6FD1813A-15D5-4C4E-AB6E-10F1A5F86A06}"/>
                    </a:ext>
                  </a:extLst>
                </p:cNvPr>
                <p:cNvSpPr/>
                <p:nvPr/>
              </p:nvSpPr>
              <p:spPr>
                <a:xfrm>
                  <a:off x="1605336" y="5622401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6FD1813A-15D5-4C4E-AB6E-10F1A5F86A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5336" y="5622401"/>
                  <a:ext cx="431528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2A3DB022-4B7A-4F17-AEDA-9D01574FAC55}"/>
                    </a:ext>
                  </a:extLst>
                </p:cNvPr>
                <p:cNvSpPr/>
                <p:nvPr/>
              </p:nvSpPr>
              <p:spPr>
                <a:xfrm>
                  <a:off x="1525731" y="4648403"/>
                  <a:ext cx="61055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2A3DB022-4B7A-4F17-AEDA-9D01574FAC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5731" y="4648403"/>
                  <a:ext cx="61055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E98FA40-287F-491D-A17E-090533E0BC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87624" y="5328804"/>
              <a:ext cx="396044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086F6EB-BC18-4CA4-960C-68205F5E7E76}"/>
                </a:ext>
              </a:extLst>
            </p:cNvPr>
            <p:cNvGrpSpPr/>
            <p:nvPr/>
          </p:nvGrpSpPr>
          <p:grpSpPr>
            <a:xfrm rot="21368898">
              <a:off x="4032081" y="5304238"/>
              <a:ext cx="366065" cy="420312"/>
              <a:chOff x="4244693" y="1119916"/>
              <a:chExt cx="366065" cy="420312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91271FD0-F8D9-45CD-AE6D-07FA882B99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244693" y="1119916"/>
                <a:ext cx="312109" cy="35639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7F7FBB5-9E50-4B69-A29F-1848CFAB9FE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1579239">
                <a:off x="4502846" y="1432228"/>
                <a:ext cx="107912" cy="10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CFAC7BE2-B668-4025-8CC7-04ED3E9E6B3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36283" y="5794320"/>
              <a:ext cx="547332" cy="59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26229958-7DAE-4C93-A4F5-53EABBD08DAE}"/>
                    </a:ext>
                  </a:extLst>
                </p:cNvPr>
                <p:cNvSpPr/>
                <p:nvPr/>
              </p:nvSpPr>
              <p:spPr>
                <a:xfrm>
                  <a:off x="2680148" y="5510579"/>
                  <a:ext cx="4373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𝑣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26229958-7DAE-4C93-A4F5-53EABBD08D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0148" y="5510579"/>
                  <a:ext cx="437363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A0F292A8-E6F3-466C-B6A3-BAEF05686046}"/>
                </a:ext>
              </a:extLst>
            </p:cNvPr>
            <p:cNvGrpSpPr/>
            <p:nvPr/>
          </p:nvGrpSpPr>
          <p:grpSpPr>
            <a:xfrm flipV="1">
              <a:off x="4032081" y="4471616"/>
              <a:ext cx="398585" cy="857188"/>
              <a:chOff x="4087787" y="613159"/>
              <a:chExt cx="398585" cy="857188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C7374678-8BFE-4929-90B0-2AC44238AAB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087787" y="613159"/>
                <a:ext cx="335304" cy="80613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00107D48-9D5F-4246-AD7F-3142CA899A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1579239">
                <a:off x="4378460" y="1362347"/>
                <a:ext cx="107912" cy="10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67F44FA3-931C-4833-860A-FC767C55AB1D}"/>
                    </a:ext>
                  </a:extLst>
                </p:cNvPr>
                <p:cNvSpPr/>
                <p:nvPr/>
              </p:nvSpPr>
              <p:spPr>
                <a:xfrm>
                  <a:off x="3747877" y="5385277"/>
                  <a:ext cx="50917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67F44FA3-931C-4833-860A-FC767C55AB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7877" y="5385277"/>
                  <a:ext cx="509177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A97D90F2-9486-4DF7-A52E-EEAB2118C0FF}"/>
                    </a:ext>
                  </a:extLst>
                </p:cNvPr>
                <p:cNvSpPr/>
                <p:nvPr/>
              </p:nvSpPr>
              <p:spPr>
                <a:xfrm>
                  <a:off x="3740759" y="4530558"/>
                  <a:ext cx="5162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A97D90F2-9486-4DF7-A52E-EEAB2118C0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0759" y="4530558"/>
                  <a:ext cx="516295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1DA94D4E-025C-48E7-930E-0EF67BC082CE}"/>
                    </a:ext>
                  </a:extLst>
                </p:cNvPr>
                <p:cNvSpPr/>
                <p:nvPr/>
              </p:nvSpPr>
              <p:spPr>
                <a:xfrm>
                  <a:off x="1682943" y="5277024"/>
                  <a:ext cx="44063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1DA94D4E-025C-48E7-930E-0EF67BC082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943" y="5277024"/>
                  <a:ext cx="440633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8480CF-E15B-45FE-B623-06A6C2536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3771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270727C-49A1-4F61-9904-7904FBA35B5D}"/>
                  </a:ext>
                </a:extLst>
              </p:cNvPr>
              <p:cNvSpPr txBox="1"/>
              <p:nvPr/>
            </p:nvSpPr>
            <p:spPr>
              <a:xfrm>
                <a:off x="179513" y="260648"/>
                <a:ext cx="8784976" cy="59016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（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1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）有心力作用，角动量守恒；没有耗散力，机械能守恒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𝑚𝑎𝑣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</m:t>
                      </m:r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,  3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𝑚𝑎𝑣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</m:t>
                      </m:r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与钉距离为极值，对应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，守恒方程变为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𝟐</m:t>
                      </m:r>
                      <m:r>
                        <a:rPr kumimoji="1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1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kumimoji="1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𝒓</m:t>
                              </m:r>
                            </m:e>
                            <m:sub>
                              <m:r>
                                <a:rPr kumimoji="1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𝟗</m:t>
                          </m:r>
                          <m:sSup>
                            <m:sSupPr>
                              <m:ctrlPr>
                                <a:rPr kumimoji="1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1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𝟒</m:t>
                                  </m:r>
                                  <m:r>
                                    <a:rPr kumimoji="1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𝒂</m:t>
                                  </m:r>
                                  <m:r>
                                    <a:rPr kumimoji="1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解之得到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极大值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270727C-49A1-4F61-9904-7904FBA35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3" y="260648"/>
                <a:ext cx="8784976" cy="5901680"/>
              </a:xfrm>
              <a:prstGeom prst="rect">
                <a:avLst/>
              </a:prstGeom>
              <a:blipFill>
                <a:blip r:embed="rId2"/>
                <a:stretch>
                  <a:fillRect l="-1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8E58137D-A20F-4625-9972-1DFF180C094D}"/>
              </a:ext>
            </a:extLst>
          </p:cNvPr>
          <p:cNvGrpSpPr/>
          <p:nvPr/>
        </p:nvGrpSpPr>
        <p:grpSpPr>
          <a:xfrm>
            <a:off x="2483768" y="188640"/>
            <a:ext cx="3960440" cy="2013403"/>
            <a:chOff x="1187624" y="4070663"/>
            <a:chExt cx="3960440" cy="2013403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98934E7E-F471-407C-9E8D-5C543CD5240A}"/>
                </a:ext>
              </a:extLst>
            </p:cNvPr>
            <p:cNvSpPr>
              <a:spLocks noChangeAspect="1"/>
            </p:cNvSpPr>
            <p:nvPr/>
          </p:nvSpPr>
          <p:spPr bwMode="auto">
            <a:xfrm rot="21579239">
              <a:off x="2052046" y="4349518"/>
              <a:ext cx="108000" cy="10808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1F9CA4F2-AA34-484A-9896-9BFA411FCB6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093520" y="4433905"/>
              <a:ext cx="494" cy="130423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EB45A2A-9173-4BB8-B0D3-44DC2BA2E6F6}"/>
                </a:ext>
              </a:extLst>
            </p:cNvPr>
            <p:cNvSpPr>
              <a:spLocks noChangeAspect="1"/>
            </p:cNvSpPr>
            <p:nvPr/>
          </p:nvSpPr>
          <p:spPr bwMode="auto">
            <a:xfrm rot="21579239">
              <a:off x="2052046" y="5738011"/>
              <a:ext cx="108000" cy="10808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6FBE5300-9A92-4C3F-B8BB-B94CFF43A4A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49124" y="4395795"/>
              <a:ext cx="547332" cy="59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DF1C795E-EB7B-48E8-82B1-516AE38726A0}"/>
                    </a:ext>
                  </a:extLst>
                </p:cNvPr>
                <p:cNvSpPr/>
                <p:nvPr/>
              </p:nvSpPr>
              <p:spPr>
                <a:xfrm>
                  <a:off x="2674998" y="4118276"/>
                  <a:ext cx="4373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𝑣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DF1C795E-EB7B-48E8-82B1-516AE38726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4998" y="4118276"/>
                  <a:ext cx="43736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BDCFA0D5-A2CE-4871-BD72-AC15205A7C86}"/>
                    </a:ext>
                  </a:extLst>
                </p:cNvPr>
                <p:cNvSpPr/>
                <p:nvPr/>
              </p:nvSpPr>
              <p:spPr>
                <a:xfrm>
                  <a:off x="1626206" y="4070663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BDCFA0D5-A2CE-4871-BD72-AC15205A7C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6206" y="4070663"/>
                  <a:ext cx="431528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F8299B22-78D4-4898-90E3-A9CEFA676621}"/>
                    </a:ext>
                  </a:extLst>
                </p:cNvPr>
                <p:cNvSpPr/>
                <p:nvPr/>
              </p:nvSpPr>
              <p:spPr>
                <a:xfrm>
                  <a:off x="1605336" y="5622401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F8299B22-78D4-4898-90E3-A9CEFA6766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5336" y="5622401"/>
                  <a:ext cx="431528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E7F91566-AC63-4E41-A681-A1FD75B117C0}"/>
                    </a:ext>
                  </a:extLst>
                </p:cNvPr>
                <p:cNvSpPr/>
                <p:nvPr/>
              </p:nvSpPr>
              <p:spPr>
                <a:xfrm>
                  <a:off x="1525731" y="4648403"/>
                  <a:ext cx="61055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E7F91566-AC63-4E41-A681-A1FD75B117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5731" y="4648403"/>
                  <a:ext cx="61055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D99E325-941B-4319-AA1D-C1BB8B2FA5F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87624" y="5328804"/>
              <a:ext cx="396044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2E5C7D9-73AD-4914-8642-0CE65D6C65AE}"/>
                </a:ext>
              </a:extLst>
            </p:cNvPr>
            <p:cNvGrpSpPr/>
            <p:nvPr/>
          </p:nvGrpSpPr>
          <p:grpSpPr>
            <a:xfrm rot="21368898">
              <a:off x="4032081" y="5304238"/>
              <a:ext cx="366065" cy="420312"/>
              <a:chOff x="4244693" y="1119916"/>
              <a:chExt cx="366065" cy="420312"/>
            </a:xfrm>
          </p:grpSpPr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09D887FD-92A0-4E2D-898F-3BE59996ED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244693" y="1119916"/>
                <a:ext cx="312109" cy="35639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9AA176ED-A075-44B1-B725-EE23C22FC1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1579239">
                <a:off x="4502846" y="1432228"/>
                <a:ext cx="107912" cy="10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5CC5F48F-DF48-4F8D-9DCC-02A97A5B4D3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36283" y="5794320"/>
              <a:ext cx="547332" cy="59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1FD4AB03-2197-4267-A47A-863839FE408C}"/>
                    </a:ext>
                  </a:extLst>
                </p:cNvPr>
                <p:cNvSpPr/>
                <p:nvPr/>
              </p:nvSpPr>
              <p:spPr>
                <a:xfrm>
                  <a:off x="2680148" y="5510579"/>
                  <a:ext cx="4373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𝑣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1FD4AB03-2197-4267-A47A-863839FE40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0148" y="5510579"/>
                  <a:ext cx="437363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B48204EF-4144-493A-9E54-17E2481BCD2B}"/>
                </a:ext>
              </a:extLst>
            </p:cNvPr>
            <p:cNvGrpSpPr/>
            <p:nvPr/>
          </p:nvGrpSpPr>
          <p:grpSpPr>
            <a:xfrm flipV="1">
              <a:off x="4032081" y="4471616"/>
              <a:ext cx="398585" cy="857188"/>
              <a:chOff x="4087787" y="613159"/>
              <a:chExt cx="398585" cy="857188"/>
            </a:xfrm>
          </p:grpSpPr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25F120A1-7853-4048-93E5-8607206308D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087787" y="613159"/>
                <a:ext cx="335304" cy="80613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188BAF4F-013A-4EB8-A808-A5D3D7647D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1579239">
                <a:off x="4378460" y="1362347"/>
                <a:ext cx="107912" cy="10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A496638-CC4B-4CF5-A069-508188F844FC}"/>
                    </a:ext>
                  </a:extLst>
                </p:cNvPr>
                <p:cNvSpPr/>
                <p:nvPr/>
              </p:nvSpPr>
              <p:spPr>
                <a:xfrm>
                  <a:off x="3747877" y="5385277"/>
                  <a:ext cx="50917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A496638-CC4B-4CF5-A069-508188F84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7877" y="5385277"/>
                  <a:ext cx="509177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53D9A2FF-6CB0-4942-82CA-A08781B20C2A}"/>
                    </a:ext>
                  </a:extLst>
                </p:cNvPr>
                <p:cNvSpPr/>
                <p:nvPr/>
              </p:nvSpPr>
              <p:spPr>
                <a:xfrm>
                  <a:off x="3740759" y="4530558"/>
                  <a:ext cx="5162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53D9A2FF-6CB0-4942-82CA-A08781B20C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0759" y="4530558"/>
                  <a:ext cx="516295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276F9E48-1D22-4532-A923-0DBA2B271BBC}"/>
                    </a:ext>
                  </a:extLst>
                </p:cNvPr>
                <p:cNvSpPr/>
                <p:nvPr/>
              </p:nvSpPr>
              <p:spPr>
                <a:xfrm>
                  <a:off x="1682943" y="5277024"/>
                  <a:ext cx="44063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276F9E48-1D22-4532-A923-0DBA2B271B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943" y="5277024"/>
                  <a:ext cx="440633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AB6315-6085-4F4A-A199-6FD9382A5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7458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270727C-49A1-4F61-9904-7904FBA35B5D}"/>
                  </a:ext>
                </a:extLst>
              </p:cNvPr>
              <p:cNvSpPr txBox="1"/>
              <p:nvPr/>
            </p:nvSpPr>
            <p:spPr>
              <a:xfrm>
                <a:off x="401627" y="260648"/>
                <a:ext cx="8274829" cy="592181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由径向方程，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𝑇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两者加和，利用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，得到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𝑇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𝑚</m:t>
                          </m:r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𝑚</m:t>
                          </m:r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4</m:t>
                                      </m:r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𝑎</m:t>
                                      </m:r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  <a:cs typeface="+mn-cs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解之得到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𝑇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的极大、极小值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270727C-49A1-4F61-9904-7904FBA35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27" y="260648"/>
                <a:ext cx="8274829" cy="5921814"/>
              </a:xfrm>
              <a:prstGeom prst="rect">
                <a:avLst/>
              </a:prstGeom>
              <a:blipFill>
                <a:blip r:embed="rId2"/>
                <a:stretch>
                  <a:fillRect l="-1179" b="-1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963C5778-2252-4F1A-8D31-08F4F94B68B0}"/>
              </a:ext>
            </a:extLst>
          </p:cNvPr>
          <p:cNvGrpSpPr/>
          <p:nvPr/>
        </p:nvGrpSpPr>
        <p:grpSpPr>
          <a:xfrm>
            <a:off x="2483768" y="188640"/>
            <a:ext cx="3960440" cy="2013403"/>
            <a:chOff x="1187624" y="4070663"/>
            <a:chExt cx="3960440" cy="201340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63FDA29-44B8-47EA-82F5-A0116C8080C2}"/>
                </a:ext>
              </a:extLst>
            </p:cNvPr>
            <p:cNvSpPr>
              <a:spLocks noChangeAspect="1"/>
            </p:cNvSpPr>
            <p:nvPr/>
          </p:nvSpPr>
          <p:spPr bwMode="auto">
            <a:xfrm rot="21579239">
              <a:off x="2052046" y="4349518"/>
              <a:ext cx="108000" cy="10808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9687887-ABAA-4B63-9B9D-78F71E547D7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093520" y="4433905"/>
              <a:ext cx="494" cy="130423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B8EA0F1-4D66-4932-A75B-A5B0298FA88A}"/>
                </a:ext>
              </a:extLst>
            </p:cNvPr>
            <p:cNvSpPr>
              <a:spLocks noChangeAspect="1"/>
            </p:cNvSpPr>
            <p:nvPr/>
          </p:nvSpPr>
          <p:spPr bwMode="auto">
            <a:xfrm rot="21579239">
              <a:off x="2052046" y="5738011"/>
              <a:ext cx="108000" cy="10808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B1DA1DB5-B1A0-4607-914F-B49F19B292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49124" y="4395795"/>
              <a:ext cx="547332" cy="59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7CCB87C-7F71-47DB-AA05-228B4603044E}"/>
                    </a:ext>
                  </a:extLst>
                </p:cNvPr>
                <p:cNvSpPr/>
                <p:nvPr/>
              </p:nvSpPr>
              <p:spPr>
                <a:xfrm>
                  <a:off x="2674998" y="4118276"/>
                  <a:ext cx="4373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𝑣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7CCB87C-7F71-47DB-AA05-228B460304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4998" y="4118276"/>
                  <a:ext cx="43736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975DA3D6-08AF-463A-86AB-1A9D8792225D}"/>
                    </a:ext>
                  </a:extLst>
                </p:cNvPr>
                <p:cNvSpPr/>
                <p:nvPr/>
              </p:nvSpPr>
              <p:spPr>
                <a:xfrm>
                  <a:off x="1626206" y="4070663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2</m:t>
                        </m:r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975DA3D6-08AF-463A-86AB-1A9D879222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6206" y="4070663"/>
                  <a:ext cx="431528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0AF8522-F926-4118-A5F5-D902265A714A}"/>
                    </a:ext>
                  </a:extLst>
                </p:cNvPr>
                <p:cNvSpPr/>
                <p:nvPr/>
              </p:nvSpPr>
              <p:spPr>
                <a:xfrm>
                  <a:off x="1605336" y="5622401"/>
                  <a:ext cx="4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0AF8522-F926-4118-A5F5-D902265A71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5336" y="5622401"/>
                  <a:ext cx="431528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CA4A4D2B-CE28-48AC-93EF-EAA7111CB504}"/>
                    </a:ext>
                  </a:extLst>
                </p:cNvPr>
                <p:cNvSpPr/>
                <p:nvPr/>
              </p:nvSpPr>
              <p:spPr>
                <a:xfrm>
                  <a:off x="1525731" y="4648403"/>
                  <a:ext cx="61055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CA4A4D2B-CE28-48AC-93EF-EAA7111CB5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5731" y="4648403"/>
                  <a:ext cx="61055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38A97D6-E88E-4E64-9166-59095F9B4E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87624" y="5328804"/>
              <a:ext cx="3960440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704FFE0A-3A0E-4460-9D5D-2D090A02EB02}"/>
                </a:ext>
              </a:extLst>
            </p:cNvPr>
            <p:cNvGrpSpPr/>
            <p:nvPr/>
          </p:nvGrpSpPr>
          <p:grpSpPr>
            <a:xfrm rot="21368898">
              <a:off x="4032081" y="5304238"/>
              <a:ext cx="366065" cy="420312"/>
              <a:chOff x="4244693" y="1119916"/>
              <a:chExt cx="366065" cy="420312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006B52AB-458D-4BAA-9E86-C2A25012AE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244693" y="1119916"/>
                <a:ext cx="312109" cy="35639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A1618CF-8334-406F-B9C5-500CBC6B5B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1579239">
                <a:off x="4502846" y="1432228"/>
                <a:ext cx="107912" cy="10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91796669-F9DC-444F-87AE-8F373C6851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36283" y="5794320"/>
              <a:ext cx="547332" cy="59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50C75806-3893-4804-959A-F114627929EF}"/>
                    </a:ext>
                  </a:extLst>
                </p:cNvPr>
                <p:cNvSpPr/>
                <p:nvPr/>
              </p:nvSpPr>
              <p:spPr>
                <a:xfrm>
                  <a:off x="2680148" y="5510579"/>
                  <a:ext cx="4373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𝑣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50C75806-3893-4804-959A-F114627929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0148" y="5510579"/>
                  <a:ext cx="437363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49A6EED-96AB-4846-96F2-04ACC32AEEF2}"/>
                </a:ext>
              </a:extLst>
            </p:cNvPr>
            <p:cNvGrpSpPr/>
            <p:nvPr/>
          </p:nvGrpSpPr>
          <p:grpSpPr>
            <a:xfrm flipV="1">
              <a:off x="4032081" y="4471616"/>
              <a:ext cx="398585" cy="857188"/>
              <a:chOff x="4087787" y="613159"/>
              <a:chExt cx="398585" cy="857188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F43E59A7-28EB-4015-893D-3F34E923A6D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087787" y="613159"/>
                <a:ext cx="335304" cy="80613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AE158869-B581-40DF-B584-03299FCD45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1579239">
                <a:off x="4378460" y="1362347"/>
                <a:ext cx="107912" cy="10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692DC8DE-3681-411C-BE46-6200AF254C48}"/>
                    </a:ext>
                  </a:extLst>
                </p:cNvPr>
                <p:cNvSpPr/>
                <p:nvPr/>
              </p:nvSpPr>
              <p:spPr>
                <a:xfrm>
                  <a:off x="3747877" y="5385277"/>
                  <a:ext cx="50917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692DC8DE-3681-411C-BE46-6200AF254C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7877" y="5385277"/>
                  <a:ext cx="509177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DFF96498-40B4-47F4-88C0-024A44C396E9}"/>
                    </a:ext>
                  </a:extLst>
                </p:cNvPr>
                <p:cNvSpPr/>
                <p:nvPr/>
              </p:nvSpPr>
              <p:spPr>
                <a:xfrm>
                  <a:off x="3740759" y="4530558"/>
                  <a:ext cx="5162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DFF96498-40B4-47F4-88C0-024A44C396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0759" y="4530558"/>
                  <a:ext cx="516295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CA94A03E-948C-452E-84C9-561186B87EE0}"/>
                    </a:ext>
                  </a:extLst>
                </p:cNvPr>
                <p:cNvSpPr/>
                <p:nvPr/>
              </p:nvSpPr>
              <p:spPr>
                <a:xfrm>
                  <a:off x="1682943" y="5277024"/>
                  <a:ext cx="44063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oMath>
                    </m:oMathPara>
                  </a14:m>
                  <a:endParaRPr kumimoji="1" lang="zh-CN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CA94A03E-948C-452E-84C9-561186B87E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943" y="5277024"/>
                  <a:ext cx="440633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灯片编号占位符 23">
            <a:extLst>
              <a:ext uri="{FF2B5EF4-FFF2-40B4-BE49-F238E27FC236}">
                <a16:creationId xmlns:a16="http://schemas.microsoft.com/office/drawing/2014/main" id="{3C2F041A-DE91-44C4-BA30-FED6D3370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1240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A66813DC-F43C-6A48-B516-ED033CB0C4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8288" y="2328863"/>
          <a:ext cx="3708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6" name="Equation" r:id="rId3" imgW="21355050" imgH="5264150" progId="Equation.DSMT4">
                  <p:embed/>
                </p:oleObj>
              </mc:Choice>
              <mc:Fallback>
                <p:oleObj name="Equation" r:id="rId3" imgW="21355050" imgH="526415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A66813DC-F43C-6A48-B516-ED033CB0C4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8288" y="2328863"/>
                        <a:ext cx="3708400" cy="914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4C5B284-89BD-4740-BBD9-6E7FF69C04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6588" y="1485900"/>
          <a:ext cx="5511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7" name="Equation" r:id="rId5" imgW="31743650" imgH="3511550" progId="Equation.DSMT4">
                  <p:embed/>
                </p:oleObj>
              </mc:Choice>
              <mc:Fallback>
                <p:oleObj name="Equation" r:id="rId5" imgW="31743650" imgH="351155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4C5B284-89BD-4740-BBD9-6E7FF69C04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88" y="1485900"/>
                        <a:ext cx="5511800" cy="609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8">
            <a:extLst>
              <a:ext uri="{FF2B5EF4-FFF2-40B4-BE49-F238E27FC236}">
                <a16:creationId xmlns:a16="http://schemas.microsoft.com/office/drawing/2014/main" id="{BDB36022-7357-D345-A4AA-BCE2CC46D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333375"/>
            <a:ext cx="2087563" cy="460375"/>
          </a:xfrm>
          <a:prstGeom prst="rect">
            <a:avLst/>
          </a:prstGeom>
          <a:solidFill>
            <a:srgbClr val="FFFF66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两体问题拓展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571D2840-F493-EF4B-B5B7-A5BCE57FD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979488"/>
            <a:ext cx="3990975" cy="461962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外力不为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0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，几种简单情况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A2756FD-C155-2347-8CE7-94ADFDB4FE75}"/>
              </a:ext>
            </a:extLst>
          </p:cNvPr>
          <p:cNvGrpSpPr>
            <a:grpSpLocks/>
          </p:cNvGrpSpPr>
          <p:nvPr/>
        </p:nvGrpSpPr>
        <p:grpSpPr bwMode="auto">
          <a:xfrm>
            <a:off x="306388" y="3367088"/>
            <a:ext cx="8712200" cy="1967286"/>
            <a:chOff x="306173" y="3367171"/>
            <a:chExt cx="8712968" cy="1967131"/>
          </a:xfrm>
        </p:grpSpPr>
        <p:sp>
          <p:nvSpPr>
            <p:cNvPr id="25608" name="Text Box 8">
              <a:extLst>
                <a:ext uri="{FF2B5EF4-FFF2-40B4-BE49-F238E27FC236}">
                  <a16:creationId xmlns:a16="http://schemas.microsoft.com/office/drawing/2014/main" id="{2FFFDAC1-9C6A-2347-B22D-9B8DB0D6E6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173" y="3395463"/>
              <a:ext cx="8712968" cy="19388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若                          仅依赖于    </a:t>
              </a: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，如</a:t>
              </a: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）外力为常数</a:t>
              </a: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(</a:t>
              </a: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如匀强引力场，地表自由下落的两质点</a:t>
              </a: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)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）外力正比于质量乘以位矢</a:t>
              </a: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3</a:t>
              </a: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）</a:t>
              </a: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……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则相对运动方程同样独立于质心运动方程，可独立求解</a:t>
              </a: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graphicFrame>
          <p:nvGraphicFramePr>
            <p:cNvPr id="25609" name="对象 7">
              <a:extLst>
                <a:ext uri="{FF2B5EF4-FFF2-40B4-BE49-F238E27FC236}">
                  <a16:creationId xmlns:a16="http://schemas.microsoft.com/office/drawing/2014/main" id="{834C9923-EB70-6A40-9605-79004991309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2784" y="3367171"/>
            <a:ext cx="19050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38" name="Equation" r:id="rId7" imgW="10972800" imgH="2927350" progId="Equation.DSMT4">
                    <p:embed/>
                  </p:oleObj>
                </mc:Choice>
                <mc:Fallback>
                  <p:oleObj name="Equation" r:id="rId7" imgW="10972800" imgH="2927350" progId="Equation.DSMT4">
                    <p:embed/>
                    <p:pic>
                      <p:nvPicPr>
                        <p:cNvPr id="25609" name="对象 7">
                          <a:extLst>
                            <a:ext uri="{FF2B5EF4-FFF2-40B4-BE49-F238E27FC236}">
                              <a16:creationId xmlns:a16="http://schemas.microsoft.com/office/drawing/2014/main" id="{834C9923-EB70-6A40-9605-7900499130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2784" y="3367171"/>
                          <a:ext cx="1905000" cy="5080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0" name="对象 8">
              <a:extLst>
                <a:ext uri="{FF2B5EF4-FFF2-40B4-BE49-F238E27FC236}">
                  <a16:creationId xmlns:a16="http://schemas.microsoft.com/office/drawing/2014/main" id="{6BD2A344-AB7E-0A4B-AC45-9D40513E83B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95936" y="3456071"/>
            <a:ext cx="2540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39" name="Equation" r:id="rId9" imgW="1460500" imgH="1898650" progId="Equation.DSMT4">
                    <p:embed/>
                  </p:oleObj>
                </mc:Choice>
                <mc:Fallback>
                  <p:oleObj name="Equation" r:id="rId9" imgW="1460500" imgH="1898650" progId="Equation.DSMT4">
                    <p:embed/>
                    <p:pic>
                      <p:nvPicPr>
                        <p:cNvPr id="25610" name="对象 8">
                          <a:extLst>
                            <a:ext uri="{FF2B5EF4-FFF2-40B4-BE49-F238E27FC236}">
                              <a16:creationId xmlns:a16="http://schemas.microsoft.com/office/drawing/2014/main" id="{6BD2A344-AB7E-0A4B-AC45-9D40513E83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5936" y="3456071"/>
                          <a:ext cx="254000" cy="3302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66A330F5-DD9E-7745-9EDD-975DBBC534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81388" y="5732463"/>
          <a:ext cx="23622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0" name="Equation" r:id="rId11" imgW="13601700" imgH="2927350" progId="Equation.DSMT4">
                  <p:embed/>
                </p:oleObj>
              </mc:Choice>
              <mc:Fallback>
                <p:oleObj name="Equation" r:id="rId11" imgW="13601700" imgH="292735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66A330F5-DD9E-7745-9EDD-975DBBC534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1388" y="5732463"/>
                        <a:ext cx="2362200" cy="50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6F5A52-28DE-4066-A6C0-E6D52C53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956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ED409A87-CCA5-A44F-9E21-21E2C381CE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0" y="333375"/>
          <a:ext cx="15494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5" name="Equation" r:id="rId3" imgW="8921750" imgH="2927350" progId="Equation.DSMT4">
                  <p:embed/>
                </p:oleObj>
              </mc:Choice>
              <mc:Fallback>
                <p:oleObj name="Equation" r:id="rId3" imgW="8921750" imgH="292735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ED409A87-CCA5-A44F-9E21-21E2C381CE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33375"/>
                        <a:ext cx="1549400" cy="50800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8">
            <a:extLst>
              <a:ext uri="{FF2B5EF4-FFF2-40B4-BE49-F238E27FC236}">
                <a16:creationId xmlns:a16="http://schemas.microsoft.com/office/drawing/2014/main" id="{E6EFC9BE-6335-E74C-8BFE-065821F0E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333375"/>
            <a:ext cx="2287588" cy="460375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相对运动方程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A9F1B2A-CA3B-CB45-B99D-FC3F15FF84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825" y="1831975"/>
          <a:ext cx="1574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6" name="Equation" r:id="rId5" imgW="9067800" imgH="4972050" progId="Equation.DSMT4">
                  <p:embed/>
                </p:oleObj>
              </mc:Choice>
              <mc:Fallback>
                <p:oleObj name="Equation" r:id="rId5" imgW="9067800" imgH="497205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BA9F1B2A-CA3B-CB45-B99D-FC3F15FF84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831975"/>
                        <a:ext cx="1574800" cy="86360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8">
            <a:extLst>
              <a:ext uri="{FF2B5EF4-FFF2-40B4-BE49-F238E27FC236}">
                <a16:creationId xmlns:a16="http://schemas.microsoft.com/office/drawing/2014/main" id="{B069C0A6-3A13-FF4F-9699-84E8EA6AC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888" y="2000250"/>
            <a:ext cx="1528762" cy="460375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折合质量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8FFA61E-3FC7-8E45-BE46-C49BB8A8B1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1825" y="2962275"/>
          <a:ext cx="812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7" name="Equation" r:id="rId7" imgW="4679950" imgH="2927350" progId="Equation.DSMT4">
                  <p:embed/>
                </p:oleObj>
              </mc:Choice>
              <mc:Fallback>
                <p:oleObj name="Equation" r:id="rId7" imgW="4679950" imgH="292735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8FFA61E-3FC7-8E45-BE46-C49BB8A8B1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" y="2962275"/>
                        <a:ext cx="812800" cy="50800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8">
            <a:extLst>
              <a:ext uri="{FF2B5EF4-FFF2-40B4-BE49-F238E27FC236}">
                <a16:creationId xmlns:a16="http://schemas.microsoft.com/office/drawing/2014/main" id="{9E744E27-7EB4-0142-A784-07AF1190C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4538" y="2970213"/>
            <a:ext cx="4624387" cy="461962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质点间相互作用力，如万有引力：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对象 7">
                <a:extLst>
                  <a:ext uri="{FF2B5EF4-FFF2-40B4-BE49-F238E27FC236}">
                    <a16:creationId xmlns:a16="http://schemas.microsoft.com/office/drawing/2014/main" id="{9FE8CE29-CE4F-FC47-B0E8-477840257897}"/>
                  </a:ext>
                </a:extLst>
              </p:cNvPr>
              <p:cNvSpPr txBox="1"/>
              <p:nvPr/>
            </p:nvSpPr>
            <p:spPr bwMode="auto">
              <a:xfrm>
                <a:off x="6553200" y="2882017"/>
                <a:ext cx="2518138" cy="668516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对象 7">
                <a:extLst>
                  <a:ext uri="{FF2B5EF4-FFF2-40B4-BE49-F238E27FC236}">
                    <a16:creationId xmlns:a16="http://schemas.microsoft.com/office/drawing/2014/main" id="{9FE8CE29-CE4F-FC47-B0E8-477840257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53200" y="2882017"/>
                <a:ext cx="2518138" cy="6685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2BFF6AF1-387C-2143-BA98-40761DC74E00}"/>
              </a:ext>
            </a:extLst>
          </p:cNvPr>
          <p:cNvGrpSpPr>
            <a:grpSpLocks/>
          </p:cNvGrpSpPr>
          <p:nvPr/>
        </p:nvGrpSpPr>
        <p:grpSpPr bwMode="auto">
          <a:xfrm>
            <a:off x="1635125" y="928689"/>
            <a:ext cx="6969323" cy="461665"/>
            <a:chOff x="107504" y="1003053"/>
            <a:chExt cx="6969791" cy="461368"/>
          </a:xfrm>
        </p:grpSpPr>
        <p:sp>
          <p:nvSpPr>
            <p:cNvPr id="23565" name="Text Box 8">
              <a:extLst>
                <a:ext uri="{FF2B5EF4-FFF2-40B4-BE49-F238E27FC236}">
                  <a16:creationId xmlns:a16="http://schemas.microsoft.com/office/drawing/2014/main" id="{95380691-2A25-314C-9946-A387605AB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504" y="1003053"/>
              <a:ext cx="6969791" cy="461368"/>
            </a:xfrm>
            <a:prstGeom prst="rect">
              <a:avLst/>
            </a:prstGeom>
            <a:solidFill>
              <a:srgbClr val="FFFF66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质量为</a:t>
              </a:r>
              <a:r>
                <a:rPr kumimoji="1" lang="el-GR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μ</a:t>
              </a: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的单个质点在力场              中的动力学方程</a:t>
              </a:r>
            </a:p>
          </p:txBody>
        </p:sp>
        <p:graphicFrame>
          <p:nvGraphicFramePr>
            <p:cNvPr id="23566" name="对象 11">
              <a:extLst>
                <a:ext uri="{FF2B5EF4-FFF2-40B4-BE49-F238E27FC236}">
                  <a16:creationId xmlns:a16="http://schemas.microsoft.com/office/drawing/2014/main" id="{A795657D-2BA6-014C-8B6D-B468D4238C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2517" y="1043190"/>
            <a:ext cx="650875" cy="404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68" name="Equation" r:id="rId10" imgW="4679950" imgH="2927350" progId="Equation.DSMT4">
                    <p:embed/>
                  </p:oleObj>
                </mc:Choice>
                <mc:Fallback>
                  <p:oleObj name="Equation" r:id="rId10" imgW="4679950" imgH="2927350" progId="Equation.DSMT4">
                    <p:embed/>
                    <p:pic>
                      <p:nvPicPr>
                        <p:cNvPr id="23566" name="对象 11">
                          <a:extLst>
                            <a:ext uri="{FF2B5EF4-FFF2-40B4-BE49-F238E27FC236}">
                              <a16:creationId xmlns:a16="http://schemas.microsoft.com/office/drawing/2014/main" id="{A795657D-2BA6-014C-8B6D-B468D4238C8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2517" y="1043190"/>
                          <a:ext cx="650875" cy="404813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B338F7A1-8659-7742-A8D9-C02D9DD73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4037013"/>
            <a:ext cx="8766175" cy="2238241"/>
          </a:xfrm>
          <a:prstGeom prst="rect">
            <a:avLst/>
          </a:prstGeom>
          <a:solidFill>
            <a:schemeClr val="bg1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两质点构成的质点组，如果不受外力且相互作用力仅依赖于相对位矢，则其等价于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两个独立的质点运动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1) 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质心，作匀速直线运动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2)  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具有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折合质量的质点，动力学方程为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32B9AD10-C44F-704B-B848-FA4692274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697688"/>
              </p:ext>
            </p:extLst>
          </p:nvPr>
        </p:nvGraphicFramePr>
        <p:xfrm>
          <a:off x="6444208" y="5726933"/>
          <a:ext cx="15494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9" name="Equation" r:id="rId12" imgW="8921750" imgH="2927350" progId="Equation.DSMT4">
                  <p:embed/>
                </p:oleObj>
              </mc:Choice>
              <mc:Fallback>
                <p:oleObj name="Equation" r:id="rId12" imgW="8921750" imgH="292735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32B9AD10-C44F-704B-B848-FA46922748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208" y="5726933"/>
                        <a:ext cx="1549400" cy="50800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118EDD9E-B758-5543-8E2B-3DCC4CA9D7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528009"/>
              </p:ext>
            </p:extLst>
          </p:nvPr>
        </p:nvGraphicFramePr>
        <p:xfrm>
          <a:off x="6444208" y="5071210"/>
          <a:ext cx="9652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0" name="Equation" r:id="rId13" imgW="5556250" imgH="2927350" progId="Equation.DSMT4">
                  <p:embed/>
                </p:oleObj>
              </mc:Choice>
              <mc:Fallback>
                <p:oleObj name="Equation" r:id="rId13" imgW="5556250" imgH="292735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118EDD9E-B758-5543-8E2B-3DCC4CA9D7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208" y="5071210"/>
                        <a:ext cx="965200" cy="50800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F9A3C6D-C6B4-4510-944C-0D175B897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>
            <a:extLst>
              <a:ext uri="{FF2B5EF4-FFF2-40B4-BE49-F238E27FC236}">
                <a16:creationId xmlns:a16="http://schemas.microsoft.com/office/drawing/2014/main" id="{55FBB64C-80A6-0541-A4B9-53D7F1140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378" y="89973"/>
            <a:ext cx="2287588" cy="460375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两体运动例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：</a:t>
            </a:r>
          </a:p>
        </p:txBody>
      </p:sp>
      <p:sp>
        <p:nvSpPr>
          <p:cNvPr id="3" name="Text Box 8">
            <a:extLst>
              <a:ext uri="{FF2B5EF4-FFF2-40B4-BE49-F238E27FC236}">
                <a16:creationId xmlns:a16="http://schemas.microsoft.com/office/drawing/2014/main" id="{9429A506-EDE8-3E44-9C63-2715546A9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101818"/>
            <a:ext cx="1581150" cy="461963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日地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系统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2E20159-898C-496A-956E-FC225072B3A8}"/>
                  </a:ext>
                </a:extLst>
              </p:cNvPr>
              <p:cNvSpPr/>
              <p:nvPr/>
            </p:nvSpPr>
            <p:spPr>
              <a:xfrm>
                <a:off x="106051" y="581359"/>
                <a:ext cx="8931897" cy="59113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Simhei" panose="02010609060101010101" pitchFamily="49" charset="-122"/>
                  </a:rPr>
                  <a:t>若不考虑太阳运动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Simhei" panose="02010609060101010101" pitchFamily="49" charset="-122"/>
                  </a:rPr>
                  <a:t>，地球在太阳的引力场中运动，轨道方程为</a:t>
                </a:r>
                <a:endParaRPr lang="en-US" altLang="zh-CN" dirty="0">
                  <a:solidFill>
                    <a:srgbClr val="000000"/>
                  </a:solidFill>
                  <a:latin typeface="Cambria Math" panose="02040503050406030204" pitchFamily="18" charset="0"/>
                  <a:ea typeface="Simhei" panose="02010609060101010101" pitchFamily="49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𝑟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𝑝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1+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𝑒</m:t>
                          </m:r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,  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𝑝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𝑘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,  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𝐸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+1</m:t>
                          </m:r>
                        </m:e>
                      </m:rad>
                    </m:oMath>
                  </m:oMathPara>
                </a14:m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Simhei" panose="02010609060101010101" pitchFamily="49" charset="-122"/>
                    <a:cs typeface="+mn-cs"/>
                  </a:rPr>
                  <a:t>若考虑</a:t>
                </a:r>
                <a:r>
                  <a:rPr lang="zh-CN" altLang="en-US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Simhei" panose="02010609060101010101" pitchFamily="49" charset="-122"/>
                  </a:rPr>
                  <a:t>太阳</a:t>
                </a:r>
                <a:r>
                  <a:rPr kumimoji="1" lang="zh-CN" alt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Simhei" panose="02010609060101010101" pitchFamily="49" charset="-122"/>
                    <a:cs typeface="+mn-cs"/>
                  </a:rPr>
                  <a:t>本身也会运动</a:t>
                </a:r>
                <a:r>
                  <a:rPr kumimoji="1" lang="zh-CN" alt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Simhei" panose="02010609060101010101" pitchFamily="49" charset="-122"/>
                    <a:cs typeface="+mn-cs"/>
                  </a:rPr>
                  <a:t>，将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Simhei" panose="02010609060101010101" pitchFamily="49" charset="-122"/>
                  </a:rPr>
                  <a:t>太阳和地球</a:t>
                </a:r>
                <a:r>
                  <a:rPr kumimoji="1" lang="zh-CN" alt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Simhei" panose="02010609060101010101" pitchFamily="49" charset="-122"/>
                    <a:cs typeface="+mn-cs"/>
                  </a:rPr>
                  <a:t>视作质点组，相对位矢满足的方程为</a:t>
                </a:r>
                <a:endParaRPr kumimoji="1" lang="en-US" altLang="zh-CN" sz="2400" b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𝜇</m:t>
                      </m:r>
                      <m:acc>
                        <m:accPr>
                          <m:chr m:val="̈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𝐺𝑀𝑚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lvl="0">
                  <a:lnSpc>
                    <a:spcPct val="120000"/>
                  </a:lnSpc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与引力场中的动力学方程对比，唯一的区别是左边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𝑚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→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𝜇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，这可以通过将原方程中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𝐺𝑀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→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𝑚</m:t>
                        </m:r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𝜇</m:t>
                        </m:r>
                      </m:den>
                    </m:f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𝐺𝑀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实现，即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𝑘</m:t>
                        </m:r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→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𝑚</m:t>
                        </m:r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𝜇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（</a:t>
                </a: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增大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）</a:t>
                </a: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。</a:t>
                </a:r>
                <a:endParaRPr lang="en-US" altLang="zh-CN" dirty="0">
                  <a:solidFill>
                    <a:srgbClr val="00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lvl="0">
                  <a:lnSpc>
                    <a:spcPct val="12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𝑟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lvl="0">
                  <a:lnSpc>
                    <a:spcPct val="120000"/>
                  </a:lnSpc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轨道方程仍为椭圆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2E20159-898C-496A-956E-FC225072B3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1" y="581359"/>
                <a:ext cx="8931897" cy="5911362"/>
              </a:xfrm>
              <a:prstGeom prst="rect">
                <a:avLst/>
              </a:prstGeom>
              <a:blipFill>
                <a:blip r:embed="rId2"/>
                <a:stretch>
                  <a:fillRect l="-954" t="-514" b="-1029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91A8C29-6F05-4699-B32C-B06CEB755B7F}"/>
                  </a:ext>
                </a:extLst>
              </p:cNvPr>
              <p:cNvSpPr/>
              <p:nvPr/>
            </p:nvSpPr>
            <p:spPr>
              <a:xfrm>
                <a:off x="6588224" y="3034020"/>
                <a:ext cx="1813510" cy="7899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𝜇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≡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𝑀𝑚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𝑀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+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91A8C29-6F05-4699-B32C-B06CEB755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3034020"/>
                <a:ext cx="1813510" cy="789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4B3AAD-CC09-4A8F-9194-88B81ABDA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4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2E20159-898C-496A-956E-FC225072B3A8}"/>
                  </a:ext>
                </a:extLst>
              </p:cNvPr>
              <p:cNvSpPr/>
              <p:nvPr/>
            </p:nvSpPr>
            <p:spPr>
              <a:xfrm>
                <a:off x="115377" y="0"/>
                <a:ext cx="8931897" cy="40898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20000"/>
                  </a:lnSpc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Simhei" panose="02010609060101010101" pitchFamily="49" charset="-122"/>
                  </a:rPr>
                  <a:t>质心满足的方程为</a:t>
                </a:r>
                <a:endParaRPr lang="en-US" altLang="zh-CN" dirty="0">
                  <a:solidFill>
                    <a:srgbClr val="000000"/>
                  </a:solidFill>
                  <a:latin typeface="Cambria Math" panose="02040503050406030204" pitchFamily="18" charset="0"/>
                  <a:ea typeface="Simhei" panose="02010609060101010101" pitchFamily="49" charset="-122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𝑀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𝑚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lvl="0">
                  <a:lnSpc>
                    <a:spcPct val="120000"/>
                  </a:lnSpc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若初始时刻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𝑐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=0,  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𝑟</m:t>
                                </m:r>
                              </m:e>
                            </m:acc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𝑐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，则任意时刻质心位置也在原点。</a:t>
                </a:r>
                <a:endParaRPr lang="en-US" altLang="zh-CN" dirty="0">
                  <a:solidFill>
                    <a:srgbClr val="00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𝑀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结合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𝑟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，易得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lvl="0">
                  <a:lnSpc>
                    <a:spcPct val="12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𝑀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𝑀</m:t>
                          </m:r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+</m:t>
                          </m:r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𝑚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, 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𝑚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𝑀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𝑚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lvl="0">
                  <a:lnSpc>
                    <a:spcPct val="120000"/>
                  </a:lnSpc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因为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𝑟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的轨道方程为椭圆，故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的轨道方程也是椭圆。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lvl="0">
                  <a:lnSpc>
                    <a:spcPct val="120000"/>
                  </a:lnSpc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物理图像：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𝒎</m:t>
                    </m:r>
                  </m:oMath>
                </a14:m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𝑴</m:t>
                    </m:r>
                  </m:oMath>
                </a14:m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</a:rPr>
                  <a:t>绕质心运动，轨道均为椭圆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2E20159-898C-496A-956E-FC225072B3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7" y="0"/>
                <a:ext cx="8931897" cy="4089838"/>
              </a:xfrm>
              <a:prstGeom prst="rect">
                <a:avLst/>
              </a:prstGeom>
              <a:blipFill>
                <a:blip r:embed="rId2"/>
                <a:stretch>
                  <a:fillRect l="-1022" t="-743" b="-149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7010E7-065B-40BB-B581-55E996D00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5</a:t>
            </a:fld>
            <a:endParaRPr lang="en-US" altLang="zh-CN" dirty="0"/>
          </a:p>
        </p:txBody>
      </p:sp>
      <p:sp>
        <p:nvSpPr>
          <p:cNvPr id="3" name="Text Box 8">
            <a:extLst>
              <a:ext uri="{FF2B5EF4-FFF2-40B4-BE49-F238E27FC236}">
                <a16:creationId xmlns:a16="http://schemas.microsoft.com/office/drawing/2014/main" id="{9429A506-EDE8-3E44-9C63-2715546A9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304" y="41352"/>
            <a:ext cx="1581150" cy="461963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日地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系统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1A4A51-6181-4BB6-8667-7B5A72C1E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982105"/>
            <a:ext cx="4589195" cy="287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4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>
            <a:extLst>
              <a:ext uri="{FF2B5EF4-FFF2-40B4-BE49-F238E27FC236}">
                <a16:creationId xmlns:a16="http://schemas.microsoft.com/office/drawing/2014/main" id="{55FBB64C-80A6-0541-A4B9-53D7F1140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378" y="89973"/>
            <a:ext cx="2800438" cy="461665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其他两体运动举例</a:t>
            </a: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F4A9FBF4-4876-8143-8D84-DB8DBD591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65" y="675903"/>
            <a:ext cx="3163888" cy="461963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itchFamily="2" charset="2"/>
              </a:rPr>
              <a:t>粒子与金原子核散射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219867B4-3E72-654C-BAB4-679E4E14B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65" y="4006801"/>
            <a:ext cx="4738688" cy="461962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itchFamily="2" charset="2"/>
              </a:rPr>
              <a:t>光滑平面上弹簧连接的两质点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E3B675E-A9D7-4CD0-A50E-0FD3534D96F0}"/>
                  </a:ext>
                </a:extLst>
              </p:cNvPr>
              <p:cNvSpPr/>
              <p:nvPr/>
            </p:nvSpPr>
            <p:spPr>
              <a:xfrm>
                <a:off x="2386553" y="1137866"/>
                <a:ext cx="2880320" cy="1558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𝛼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Au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𝜇</m:t>
                      </m:r>
                      <m:acc>
                        <m:accPr>
                          <m:chr m:val="̈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4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𝜋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𝜖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E3B675E-A9D7-4CD0-A50E-0FD3534D96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553" y="1137866"/>
                <a:ext cx="2880320" cy="15585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C75C64F-7004-414B-8B9E-BC1F692DB02A}"/>
                  </a:ext>
                </a:extLst>
              </p:cNvPr>
              <p:cNvSpPr/>
              <p:nvPr/>
            </p:nvSpPr>
            <p:spPr>
              <a:xfrm>
                <a:off x="5859159" y="1523516"/>
                <a:ext cx="2262414" cy="7872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𝜇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≡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Au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𝛼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Au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C75C64F-7004-414B-8B9E-BC1F692DB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159" y="1523516"/>
                <a:ext cx="2262414" cy="7872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433B23C-532F-470F-B7B8-BBAE71C89EDE}"/>
                  </a:ext>
                </a:extLst>
              </p:cNvPr>
              <p:cNvSpPr/>
              <p:nvPr/>
            </p:nvSpPr>
            <p:spPr>
              <a:xfrm>
                <a:off x="2386553" y="4665903"/>
                <a:ext cx="2880320" cy="10955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𝜇</m:t>
                      </m:r>
                      <m:acc>
                        <m:accPr>
                          <m:chr m:val="̈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𝑘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(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𝑟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𝑎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)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433B23C-532F-470F-B7B8-BBAE71C89E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553" y="4665903"/>
                <a:ext cx="2880320" cy="10955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E4C5F9A-9A4C-4E3E-A5B6-7A9E2086F2D5}"/>
                  </a:ext>
                </a:extLst>
              </p:cNvPr>
              <p:cNvSpPr/>
              <p:nvPr/>
            </p:nvSpPr>
            <p:spPr>
              <a:xfrm>
                <a:off x="5859159" y="4821041"/>
                <a:ext cx="2152576" cy="785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𝜇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≡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E4C5F9A-9A4C-4E3E-A5B6-7A9E2086F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159" y="4821041"/>
                <a:ext cx="2152576" cy="7852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F9B1DE-16B3-4D46-AFD7-5B5006221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6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E80A585-C95B-4D73-A85F-1E37C23FC517}"/>
                  </a:ext>
                </a:extLst>
              </p:cNvPr>
              <p:cNvSpPr/>
              <p:nvPr/>
            </p:nvSpPr>
            <p:spPr>
              <a:xfrm>
                <a:off x="158642" y="2833136"/>
                <a:ext cx="8496943" cy="11286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i="0" dirty="0">
                    <a:solidFill>
                      <a:srgbClr val="0000FF"/>
                    </a:solidFill>
                    <a:latin typeface="+mj-lt"/>
                    <a:ea typeface="Simhei" panose="02010609060101010101" pitchFamily="49" charset="-122"/>
                  </a:rPr>
                  <a:t>：质量为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𝜇</m:t>
                    </m:r>
                  </m:oMath>
                </a14:m>
                <a:r>
                  <a:rPr lang="zh-CN" altLang="en-US" i="0" dirty="0">
                    <a:solidFill>
                      <a:srgbClr val="0000FF"/>
                    </a:solidFill>
                    <a:latin typeface="+mj-lt"/>
                    <a:ea typeface="Simhei" panose="02010609060101010101" pitchFamily="49" charset="-122"/>
                  </a:rPr>
                  <a:t>的质点在库伦斥力场中的运动，卢瑟福散射</a:t>
                </a:r>
                <a:r>
                  <a:rPr lang="zh-CN" altLang="en-US" dirty="0">
                    <a:solidFill>
                      <a:srgbClr val="0000FF"/>
                    </a:solidFill>
                    <a:latin typeface="+mj-lt"/>
                    <a:ea typeface="Simhei" panose="02010609060101010101" pitchFamily="49" charset="-122"/>
                  </a:rPr>
                  <a:t>，轨道方程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𝑟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𝑝</m:t>
                        </m:r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𝑒</m:t>
                        </m:r>
                        <m:func>
                          <m:func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cos</m:t>
                            </m:r>
                          </m:fName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𝜃</m:t>
                            </m:r>
                          </m:e>
                        </m:func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−1</m:t>
                        </m:r>
                      </m:den>
                    </m:f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E80A585-C95B-4D73-A85F-1E37C23FC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42" y="2833136"/>
                <a:ext cx="8496943" cy="1128642"/>
              </a:xfrm>
              <a:prstGeom prst="rect">
                <a:avLst/>
              </a:prstGeom>
              <a:blipFill>
                <a:blip r:embed="rId6"/>
                <a:stretch>
                  <a:fillRect l="-1076" t="-4324" b="-21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F54629E-3282-4116-9557-8DE7888B303A}"/>
                  </a:ext>
                </a:extLst>
              </p:cNvPr>
              <p:cNvSpPr/>
              <p:nvPr/>
            </p:nvSpPr>
            <p:spPr>
              <a:xfrm>
                <a:off x="116786" y="5889882"/>
                <a:ext cx="8777101" cy="4901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：质量为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𝜇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的质点在固定于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𝑂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的弹簧弹力作用下的运动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F54629E-3282-4116-9557-8DE7888B3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86" y="5889882"/>
                <a:ext cx="8777101" cy="490199"/>
              </a:xfrm>
              <a:prstGeom prst="rect">
                <a:avLst/>
              </a:prstGeom>
              <a:blipFill>
                <a:blip r:embed="rId7"/>
                <a:stretch>
                  <a:fillRect l="-208" t="-9877" b="-234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A0C493-0A74-481D-88FA-237421F1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7</a:t>
            </a:fld>
            <a:endParaRPr lang="en-US" altLang="zh-CN" dirty="0"/>
          </a:p>
        </p:txBody>
      </p:sp>
      <p:sp>
        <p:nvSpPr>
          <p:cNvPr id="3" name="Text Box 19">
            <a:extLst>
              <a:ext uri="{FF2B5EF4-FFF2-40B4-BE49-F238E27FC236}">
                <a16:creationId xmlns:a16="http://schemas.microsoft.com/office/drawing/2014/main" id="{08A586B9-7AED-4F46-B47F-542144EC1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88640"/>
            <a:ext cx="5832648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折合质点的动量、角动量、动能和机械能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19">
                <a:extLst>
                  <a:ext uri="{FF2B5EF4-FFF2-40B4-BE49-F238E27FC236}">
                    <a16:creationId xmlns:a16="http://schemas.microsoft.com/office/drawing/2014/main" id="{A41B98DE-5776-42E3-A34A-755BFF13A0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4416" y="764704"/>
                <a:ext cx="8852080" cy="54026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𝜇</m:t>
                      </m:r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𝜇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𝜇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′2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eaLnBrk="1" hangingPunct="1"/>
                <a:r>
                  <a:rPr lang="zh-CN" altLang="en-US" dirty="0">
                    <a:ea typeface="黑体" panose="02010609060101010101" pitchFamily="49" charset="-122"/>
                  </a:rPr>
                  <a:t>总结起来，</a:t>
                </a:r>
                <a:endParaRPr lang="en-US" altLang="zh-CN" dirty="0">
                  <a:ea typeface="黑体" panose="02010609060101010101" pitchFamily="49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CN" b="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eaLnBrk="1" hangingPunct="1"/>
                <a:r>
                  <a:rPr lang="zh-CN" altLang="en-US" dirty="0">
                    <a:ea typeface="黑体" panose="02010609060101010101" pitchFamily="49" charset="-122"/>
                  </a:rPr>
                  <a:t>两体系统的总动量、总角动量和总动能可以写为</a:t>
                </a:r>
                <a:endParaRPr lang="en-US" altLang="zh-CN" dirty="0">
                  <a:ea typeface="黑体" panose="02010609060101010101" pitchFamily="49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marL="457200" indent="-457200" eaLnBrk="1" hangingPunct="1">
                  <a:lnSpc>
                    <a:spcPct val="150000"/>
                  </a:lnSpc>
                  <a:buAutoNum type="arabicParenBoth"/>
                </a:pPr>
                <a:r>
                  <a:rPr lang="zh-CN" altLang="en-US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总动量 </a:t>
                </a:r>
                <a:r>
                  <a:rPr lang="en-US" altLang="zh-CN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= </a:t>
                </a:r>
                <a:r>
                  <a:rPr lang="zh-CN" altLang="en-US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质心动量</a:t>
                </a:r>
                <a:endParaRPr lang="en-US" altLang="zh-CN" b="1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marL="457200" indent="-457200" eaLnBrk="1" hangingPunct="1">
                  <a:lnSpc>
                    <a:spcPct val="150000"/>
                  </a:lnSpc>
                  <a:buAutoNum type="arabicParenBoth"/>
                </a:pPr>
                <a:r>
                  <a:rPr lang="zh-CN" altLang="en-US" b="1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总角动量 </a:t>
                </a:r>
                <a:r>
                  <a:rPr lang="en-US" altLang="zh-CN" b="1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= </a:t>
                </a:r>
                <a:r>
                  <a:rPr lang="zh-CN" altLang="en-US" b="1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质心角动量 </a:t>
                </a:r>
                <a:r>
                  <a:rPr lang="en-US" altLang="zh-CN" b="1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+ </a:t>
                </a:r>
                <a:r>
                  <a:rPr lang="zh-CN" altLang="en-US" b="1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折合质点角动量</a:t>
                </a:r>
                <a:endParaRPr lang="en-US" altLang="zh-CN" b="1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marL="457200" indent="-457200" eaLnBrk="1" hangingPunct="1">
                  <a:lnSpc>
                    <a:spcPct val="150000"/>
                  </a:lnSpc>
                  <a:buAutoNum type="arabicParenBoth"/>
                </a:pPr>
                <a:r>
                  <a:rPr lang="zh-CN" altLang="en-US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总动能 </a:t>
                </a:r>
                <a:r>
                  <a:rPr lang="en-US" altLang="zh-CN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= </a:t>
                </a:r>
                <a:r>
                  <a:rPr lang="zh-CN" altLang="en-US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质心动能</a:t>
                </a:r>
                <a:r>
                  <a:rPr lang="en-US" altLang="zh-CN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 + </a:t>
                </a:r>
                <a:r>
                  <a:rPr lang="zh-CN" altLang="en-US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折合质点动能</a:t>
                </a:r>
                <a:r>
                  <a:rPr lang="en-US" altLang="zh-CN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 </a:t>
                </a:r>
                <a:endParaRPr lang="zh-CN" altLang="en-US" b="1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4" name="Text Box 19">
                <a:extLst>
                  <a:ext uri="{FF2B5EF4-FFF2-40B4-BE49-F238E27FC236}">
                    <a16:creationId xmlns:a16="http://schemas.microsoft.com/office/drawing/2014/main" id="{A41B98DE-5776-42E3-A34A-755BFF13A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416" y="764704"/>
                <a:ext cx="8852080" cy="5402697"/>
              </a:xfrm>
              <a:prstGeom prst="rect">
                <a:avLst/>
              </a:prstGeom>
              <a:blipFill>
                <a:blip r:embed="rId2"/>
                <a:stretch>
                  <a:fillRect l="-963" b="-1575"/>
                </a:stretch>
              </a:blipFill>
              <a:ln w="127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1CD0F89-F8C8-4B93-9842-CDDDCB7E7631}"/>
                  </a:ext>
                </a:extLst>
              </p:cNvPr>
              <p:cNvSpPr/>
              <p:nvPr/>
            </p:nvSpPr>
            <p:spPr>
              <a:xfrm>
                <a:off x="6948264" y="188640"/>
                <a:ext cx="179940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1CD0F89-F8C8-4B93-9842-CDDDCB7E76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188640"/>
                <a:ext cx="1799403" cy="461665"/>
              </a:xfrm>
              <a:prstGeom prst="rect">
                <a:avLst/>
              </a:prstGeom>
              <a:blipFill>
                <a:blip r:embed="rId3"/>
                <a:stretch>
                  <a:fillRect t="-18421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83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>
            <a:extLst>
              <a:ext uri="{FF2B5EF4-FFF2-40B4-BE49-F238E27FC236}">
                <a16:creationId xmlns:a16="http://schemas.microsoft.com/office/drawing/2014/main" id="{96199051-C88E-0E42-8F4C-62457ECC7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0713"/>
            <a:ext cx="4105275" cy="5238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0000FF"/>
                </a:solidFill>
                <a:ea typeface="黑体" panose="02010609060101010101" pitchFamily="49" charset="-122"/>
              </a:rPr>
              <a:t>质心系与实验室系</a:t>
            </a:r>
            <a:r>
              <a:rPr lang="en-US" altLang="zh-CN" sz="2800">
                <a:solidFill>
                  <a:srgbClr val="0000FF"/>
                </a:solidFill>
                <a:ea typeface="黑体" panose="02010609060101010101" pitchFamily="49" charset="-122"/>
              </a:rPr>
              <a:t>(</a:t>
            </a:r>
            <a:r>
              <a:rPr lang="en-US" altLang="zh-CN" sz="2800">
                <a:solidFill>
                  <a:srgbClr val="CC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§</a:t>
            </a:r>
            <a:r>
              <a:rPr lang="en-US" altLang="zh-CN" sz="2800">
                <a:solidFill>
                  <a:srgbClr val="0000FF"/>
                </a:solidFill>
                <a:ea typeface="黑体" panose="02010609060101010101" pitchFamily="49" charset="-122"/>
              </a:rPr>
              <a:t>2.6)</a:t>
            </a:r>
            <a:endParaRPr lang="zh-CN" altLang="en-US" sz="2800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  <p:sp>
        <p:nvSpPr>
          <p:cNvPr id="4099" name="Text Box 19">
            <a:extLst>
              <a:ext uri="{FF2B5EF4-FFF2-40B4-BE49-F238E27FC236}">
                <a16:creationId xmlns:a16="http://schemas.microsoft.com/office/drawing/2014/main" id="{59B9094E-3FA8-784F-AF78-5A86E4EF2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" y="1268413"/>
            <a:ext cx="8029575" cy="460375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质心系：坐标原点为质心、随质心一起运动的参考系</a:t>
            </a:r>
          </a:p>
        </p:txBody>
      </p:sp>
      <p:graphicFrame>
        <p:nvGraphicFramePr>
          <p:cNvPr id="4100" name="对象 3">
            <a:extLst>
              <a:ext uri="{FF2B5EF4-FFF2-40B4-BE49-F238E27FC236}">
                <a16:creationId xmlns:a16="http://schemas.microsoft.com/office/drawing/2014/main" id="{63342307-D87F-B745-A5C0-621B3096B4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70238" y="1917700"/>
          <a:ext cx="4445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" name="Equation" r:id="rId3" imgW="25603200" imgH="2635250" progId="Equation.DSMT4">
                  <p:embed/>
                </p:oleObj>
              </mc:Choice>
              <mc:Fallback>
                <p:oleObj name="Equation" r:id="rId3" imgW="25603200" imgH="263525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0238" y="1917700"/>
                        <a:ext cx="4445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Text Box 19">
            <a:extLst>
              <a:ext uri="{FF2B5EF4-FFF2-40B4-BE49-F238E27FC236}">
                <a16:creationId xmlns:a16="http://schemas.microsoft.com/office/drawing/2014/main" id="{B97782C1-43A2-614A-B25F-6ECEEC4CD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725" y="2740025"/>
            <a:ext cx="1174750" cy="46196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FF"/>
                </a:solidFill>
                <a:ea typeface="黑体" panose="02010609060101010101" pitchFamily="49" charset="-122"/>
              </a:rPr>
              <a:t>质心系</a:t>
            </a:r>
          </a:p>
        </p:txBody>
      </p:sp>
      <p:sp>
        <p:nvSpPr>
          <p:cNvPr id="4103" name="Text Box 19">
            <a:extLst>
              <a:ext uri="{FF2B5EF4-FFF2-40B4-BE49-F238E27FC236}">
                <a16:creationId xmlns:a16="http://schemas.microsoft.com/office/drawing/2014/main" id="{0A4B05AA-64FC-CF48-96F0-E41D160E7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2740025"/>
            <a:ext cx="1439863" cy="46196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FF"/>
                </a:solidFill>
                <a:ea typeface="黑体" panose="02010609060101010101" pitchFamily="49" charset="-122"/>
              </a:rPr>
              <a:t>实验室系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4" name="对象 94">
                <a:extLst>
                  <a:ext uri="{FF2B5EF4-FFF2-40B4-BE49-F238E27FC236}">
                    <a16:creationId xmlns:a16="http://schemas.microsoft.com/office/drawing/2014/main" id="{0A0C6314-0A55-F14D-A9E9-EA9BAB8F3CEB}"/>
                  </a:ext>
                </a:extLst>
              </p:cNvPr>
              <p:cNvSpPr txBox="1"/>
              <p:nvPr/>
            </p:nvSpPr>
            <p:spPr bwMode="auto">
              <a:xfrm>
                <a:off x="5003800" y="3284370"/>
                <a:ext cx="1765300" cy="24873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′+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′+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04" name="对象 94">
                <a:extLst>
                  <a:ext uri="{FF2B5EF4-FFF2-40B4-BE49-F238E27FC236}">
                    <a16:creationId xmlns:a16="http://schemas.microsoft.com/office/drawing/2014/main" id="{0A0C6314-0A55-F14D-A9E9-EA9BAB8F3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3800" y="3284370"/>
                <a:ext cx="1765300" cy="2487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5" name="Text Box 19">
            <a:extLst>
              <a:ext uri="{FF2B5EF4-FFF2-40B4-BE49-F238E27FC236}">
                <a16:creationId xmlns:a16="http://schemas.microsoft.com/office/drawing/2014/main" id="{7E9CB223-9554-AE42-B65D-29B08EADC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50" y="1920875"/>
            <a:ext cx="2425700" cy="46196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运动学变量变换</a:t>
            </a:r>
          </a:p>
        </p:txBody>
      </p:sp>
      <p:sp>
        <p:nvSpPr>
          <p:cNvPr id="10" name="Text Box 19">
            <a:extLst>
              <a:ext uri="{FF2B5EF4-FFF2-40B4-BE49-F238E27FC236}">
                <a16:creationId xmlns:a16="http://schemas.microsoft.com/office/drawing/2014/main" id="{0CCA40FB-D08C-44B7-8B32-4B7E3F25A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2174" y="5993755"/>
            <a:ext cx="3846010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质心系中质点组总动量为</a:t>
            </a:r>
            <a:r>
              <a:rPr lang="en-US" altLang="zh-CN" dirty="0">
                <a:solidFill>
                  <a:srgbClr val="0000FF"/>
                </a:solidFill>
                <a:ea typeface="黑体" panose="02010609060101010101" pitchFamily="49" charset="-122"/>
              </a:rPr>
              <a:t>0</a:t>
            </a:r>
            <a:endParaRPr lang="zh-CN" altLang="en-US" dirty="0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643D52-6C6E-4598-B1DC-7197BA73C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8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566F12E-7055-4111-9947-F5984F8B4F50}"/>
                  </a:ext>
                </a:extLst>
              </p:cNvPr>
              <p:cNvSpPr txBox="1"/>
              <p:nvPr/>
            </p:nvSpPr>
            <p:spPr>
              <a:xfrm>
                <a:off x="1230154" y="3291263"/>
                <a:ext cx="1956497" cy="2613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nary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566F12E-7055-4111-9947-F5984F8B4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154" y="3291263"/>
                <a:ext cx="1956497" cy="26132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D7D4890-25D0-4E3F-AFE6-227910F56052}"/>
                  </a:ext>
                </a:extLst>
              </p:cNvPr>
              <p:cNvSpPr/>
              <p:nvPr/>
            </p:nvSpPr>
            <p:spPr>
              <a:xfrm>
                <a:off x="7238478" y="3518440"/>
                <a:ext cx="1585370" cy="2019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zh-CN" sz="1800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zh-CN" sz="18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800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zh-CN" alt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zh-CN" alt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zh-CN" alt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zh-CN" alt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800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bSup>
                      <m:sSubSupPr>
                        <m:ctrlPr>
                          <a:rPr lang="zh-CN" alt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zh-CN" alt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zh-CN" alt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zh-CN" alt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zh-CN" alt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D7D4890-25D0-4E3F-AFE6-227910F56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478" y="3518440"/>
                <a:ext cx="1585370" cy="2019207"/>
              </a:xfrm>
              <a:prstGeom prst="rect">
                <a:avLst/>
              </a:prstGeom>
              <a:blipFill>
                <a:blip r:embed="rId7"/>
                <a:stretch>
                  <a:fillRect r="-1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4099" grpId="0" animBg="1"/>
      <p:bldP spid="4101" grpId="0" animBg="1"/>
      <p:bldP spid="4103" grpId="0" animBg="1"/>
      <p:bldP spid="4105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9">
            <a:extLst>
              <a:ext uri="{FF2B5EF4-FFF2-40B4-BE49-F238E27FC236}">
                <a16:creationId xmlns:a16="http://schemas.microsoft.com/office/drawing/2014/main" id="{33BA904C-3BF8-4330-8C20-41B97D926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39" y="219801"/>
            <a:ext cx="2952328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质心系中的两体问题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12585A7-7854-4CA6-A425-1335E5A8BB98}"/>
              </a:ext>
            </a:extLst>
          </p:cNvPr>
          <p:cNvGrpSpPr/>
          <p:nvPr/>
        </p:nvGrpSpPr>
        <p:grpSpPr>
          <a:xfrm>
            <a:off x="6405154" y="0"/>
            <a:ext cx="2703984" cy="2549496"/>
            <a:chOff x="6561242" y="3955232"/>
            <a:chExt cx="2703984" cy="25494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4500226-8324-4627-8578-DBD8797DC3CD}"/>
                </a:ext>
              </a:extLst>
            </p:cNvPr>
            <p:cNvSpPr/>
            <p:nvPr/>
          </p:nvSpPr>
          <p:spPr bwMode="auto">
            <a:xfrm>
              <a:off x="6561242" y="4048390"/>
              <a:ext cx="2664296" cy="24482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AAF7934-9A28-41E8-BE09-25801C2D3C03}"/>
                </a:ext>
              </a:extLst>
            </p:cNvPr>
            <p:cNvGrpSpPr/>
            <p:nvPr/>
          </p:nvGrpSpPr>
          <p:grpSpPr>
            <a:xfrm rot="1721735">
              <a:off x="7173338" y="4536532"/>
              <a:ext cx="144016" cy="1690676"/>
              <a:chOff x="4881123" y="2170372"/>
              <a:chExt cx="144016" cy="1690676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C2C9D013-5A46-46FA-9413-663C7884A71C}"/>
                  </a:ext>
                </a:extLst>
              </p:cNvPr>
              <p:cNvSpPr/>
              <p:nvPr/>
            </p:nvSpPr>
            <p:spPr bwMode="auto">
              <a:xfrm>
                <a:off x="4881123" y="2170372"/>
                <a:ext cx="144016" cy="144016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905F4BAD-A1B0-4B56-9986-7C6E33D46B56}"/>
                  </a:ext>
                </a:extLst>
              </p:cNvPr>
              <p:cNvSpPr/>
              <p:nvPr/>
            </p:nvSpPr>
            <p:spPr bwMode="auto">
              <a:xfrm>
                <a:off x="4881123" y="3717032"/>
                <a:ext cx="144016" cy="144016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68C358D8-0CDA-4341-8E85-9F327B8523CA}"/>
                  </a:ext>
                </a:extLst>
              </p:cNvPr>
              <p:cNvCxnSpPr>
                <a:endCxn id="4" idx="4"/>
              </p:cNvCxnSpPr>
              <p:nvPr/>
            </p:nvCxnSpPr>
            <p:spPr bwMode="auto">
              <a:xfrm flipV="1">
                <a:off x="4953131" y="2314388"/>
                <a:ext cx="0" cy="140264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D2096D3B-298E-45E3-8B1E-C65634B79CC3}"/>
                </a:ext>
              </a:extLst>
            </p:cNvPr>
            <p:cNvCxnSpPr/>
            <p:nvPr/>
          </p:nvCxnSpPr>
          <p:spPr bwMode="auto">
            <a:xfrm>
              <a:off x="7164288" y="5526488"/>
              <a:ext cx="18722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0EB49EDB-ECF5-44EA-958F-3B9675902AC0}"/>
                </a:ext>
              </a:extLst>
            </p:cNvPr>
            <p:cNvCxnSpPr/>
            <p:nvPr/>
          </p:nvCxnSpPr>
          <p:spPr bwMode="auto">
            <a:xfrm flipV="1">
              <a:off x="7152764" y="4158336"/>
              <a:ext cx="0" cy="13681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CF53EE18-04B0-4718-8CCB-5E26546713D4}"/>
                    </a:ext>
                  </a:extLst>
                </p:cNvPr>
                <p:cNvSpPr txBox="1"/>
                <p:nvPr/>
              </p:nvSpPr>
              <p:spPr>
                <a:xfrm>
                  <a:off x="6704803" y="5272526"/>
                  <a:ext cx="4594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CF53EE18-04B0-4718-8CCB-5E26546713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4803" y="5272526"/>
                  <a:ext cx="459485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62510EF5-5313-4016-9D16-54582873ADB0}"/>
                    </a:ext>
                  </a:extLst>
                </p:cNvPr>
                <p:cNvSpPr txBox="1"/>
                <p:nvPr/>
              </p:nvSpPr>
              <p:spPr>
                <a:xfrm>
                  <a:off x="6577453" y="6043063"/>
                  <a:ext cx="6622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62510EF5-5313-4016-9D16-54582873AD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453" y="6043063"/>
                  <a:ext cx="662297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8F274769-B637-4EA1-9888-30C89D38FBE3}"/>
                    </a:ext>
                  </a:extLst>
                </p:cNvPr>
                <p:cNvSpPr txBox="1"/>
                <p:nvPr/>
              </p:nvSpPr>
              <p:spPr>
                <a:xfrm>
                  <a:off x="7617344" y="4237823"/>
                  <a:ext cx="65517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8F274769-B637-4EA1-9888-30C89D38FB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7344" y="4237823"/>
                  <a:ext cx="65517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90E2AC1C-CB1F-4B9A-8609-44E58EC56BBA}"/>
                    </a:ext>
                  </a:extLst>
                </p:cNvPr>
                <p:cNvSpPr txBox="1"/>
                <p:nvPr/>
              </p:nvSpPr>
              <p:spPr>
                <a:xfrm>
                  <a:off x="6752572" y="3955232"/>
                  <a:ext cx="43838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90E2AC1C-CB1F-4B9A-8609-44E58EC56B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2572" y="3955232"/>
                  <a:ext cx="43838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881D7F62-9A24-4087-99BD-BFF7998ACF4C}"/>
                    </a:ext>
                  </a:extLst>
                </p:cNvPr>
                <p:cNvSpPr txBox="1"/>
                <p:nvPr/>
              </p:nvSpPr>
              <p:spPr>
                <a:xfrm>
                  <a:off x="8830812" y="5535393"/>
                  <a:ext cx="4344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881D7F62-9A24-4087-99BD-BFF7998ACF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812" y="5535393"/>
                  <a:ext cx="434414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19">
                <a:extLst>
                  <a:ext uri="{FF2B5EF4-FFF2-40B4-BE49-F238E27FC236}">
                    <a16:creationId xmlns:a16="http://schemas.microsoft.com/office/drawing/2014/main" id="{97EE82AB-A3CE-4CE2-A349-22601F678A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7139" y="744256"/>
                <a:ext cx="6200054" cy="203222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dirty="0">
                    <a:ea typeface="黑体" panose="02010609060101010101" pitchFamily="49" charset="-122"/>
                  </a:rPr>
                  <a:t>质心位于原点</a:t>
                </a:r>
                <a:endParaRPr lang="en-US" altLang="zh-CN" dirty="0">
                  <a:ea typeface="黑体" panose="02010609060101010101" pitchFamily="49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 ⟹  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CN" b="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𝜇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CN" dirty="0"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3" name="Text Box 19">
                <a:extLst>
                  <a:ext uri="{FF2B5EF4-FFF2-40B4-BE49-F238E27FC236}">
                    <a16:creationId xmlns:a16="http://schemas.microsoft.com/office/drawing/2014/main" id="{97EE82AB-A3CE-4CE2-A349-22601F67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7139" y="744256"/>
                <a:ext cx="6200054" cy="2032223"/>
              </a:xfrm>
              <a:prstGeom prst="rect">
                <a:avLst/>
              </a:prstGeom>
              <a:blipFill>
                <a:blip r:embed="rId7"/>
                <a:stretch>
                  <a:fillRect l="-1473"/>
                </a:stretch>
              </a:blipFill>
              <a:ln w="127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19">
                <a:extLst>
                  <a:ext uri="{FF2B5EF4-FFF2-40B4-BE49-F238E27FC236}">
                    <a16:creationId xmlns:a16="http://schemas.microsoft.com/office/drawing/2014/main" id="{D8AED4F5-6187-4D39-8BA2-E82D36A674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227" y="2752323"/>
                <a:ext cx="8801761" cy="176747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dirty="0">
                    <a:ea typeface="黑体" panose="02010609060101010101" pitchFamily="49" charset="-122"/>
                  </a:rPr>
                  <a:t>作用力沿连线，故作用力恒过质心，为</a:t>
                </a:r>
                <a:r>
                  <a:rPr lang="zh-CN" altLang="en-US" dirty="0">
                    <a:solidFill>
                      <a:srgbClr val="C00000"/>
                    </a:solidFill>
                    <a:ea typeface="黑体" panose="02010609060101010101" pitchFamily="49" charset="-122"/>
                  </a:rPr>
                  <a:t>有心力问题</a:t>
                </a:r>
                <a:r>
                  <a:rPr lang="zh-CN" altLang="en-US" dirty="0">
                    <a:ea typeface="黑体" panose="02010609060101010101" pitchFamily="49" charset="-122"/>
                  </a:rPr>
                  <a:t>。</a:t>
                </a:r>
                <a:endParaRPr lang="en-US" altLang="zh-CN" dirty="0"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̈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b="0" dirty="0"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⟹</m:t>
                    </m:r>
                  </m:oMath>
                </a14:m>
                <a:r>
                  <a:rPr lang="en-US" altLang="zh-CN" dirty="0">
                    <a:solidFill>
                      <a:srgbClr val="C00000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zh-CN" altLang="en-US" dirty="0">
                    <a:solidFill>
                      <a:srgbClr val="C00000"/>
                    </a:solidFill>
                    <a:ea typeface="黑体" panose="02010609060101010101" pitchFamily="49" charset="-122"/>
                  </a:rPr>
                  <a:t>角动量守恒，机械能守恒</a:t>
                </a:r>
                <a:endParaRPr lang="en-US" altLang="zh-CN" b="0" dirty="0">
                  <a:solidFill>
                    <a:srgbClr val="C00000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5" name="Text Box 19">
                <a:extLst>
                  <a:ext uri="{FF2B5EF4-FFF2-40B4-BE49-F238E27FC236}">
                    <a16:creationId xmlns:a16="http://schemas.microsoft.com/office/drawing/2014/main" id="{D8AED4F5-6187-4D39-8BA2-E82D36A67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4227" y="2752323"/>
                <a:ext cx="8801761" cy="1767472"/>
              </a:xfrm>
              <a:prstGeom prst="rect">
                <a:avLst/>
              </a:prstGeom>
              <a:blipFill>
                <a:blip r:embed="rId8"/>
                <a:stretch>
                  <a:fillRect l="-1039" b="-5862"/>
                </a:stretch>
              </a:blipFill>
              <a:ln w="127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A33D97-E15A-47AC-A7CB-496D8A359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8372D68D-3E4D-E140-BABB-1F7B81CFF020}" type="slidenum">
              <a:rPr lang="en-US" altLang="zh-CN" smtClean="0"/>
              <a:pPr algn="r"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897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4206</TotalTime>
  <Words>2117</Words>
  <Application>Microsoft Office PowerPoint</Application>
  <PresentationFormat>全屏显示(4:3)</PresentationFormat>
  <Paragraphs>269</Paragraphs>
  <Slides>27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黑体</vt:lpstr>
      <vt:lpstr>黑体</vt:lpstr>
      <vt:lpstr>Arial</vt:lpstr>
      <vt:lpstr>Calibri</vt:lpstr>
      <vt:lpstr>Cambria Math</vt:lpstr>
      <vt:lpstr>Times New Roman</vt:lpstr>
      <vt:lpstr>Wingdings</vt:lpstr>
      <vt:lpstr>默认设计模板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abc</dc:creator>
  <cp:lastModifiedBy>宋 玉坤</cp:lastModifiedBy>
  <cp:revision>256</cp:revision>
  <dcterms:created xsi:type="dcterms:W3CDTF">2008-03-26T15:33:21Z</dcterms:created>
  <dcterms:modified xsi:type="dcterms:W3CDTF">2020-03-27T04:02:32Z</dcterms:modified>
</cp:coreProperties>
</file>